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531" r:id="rId1"/>
  </p:sldMasterIdLst>
  <p:notesMasterIdLst>
    <p:notesMasterId r:id="rId15"/>
  </p:notesMasterIdLst>
  <p:handoutMasterIdLst>
    <p:handoutMasterId r:id="rId16"/>
  </p:handoutMasterIdLst>
  <p:sldIdLst>
    <p:sldId id="725" r:id="rId2"/>
    <p:sldId id="317" r:id="rId3"/>
    <p:sldId id="824" r:id="rId4"/>
    <p:sldId id="825" r:id="rId5"/>
    <p:sldId id="826" r:id="rId6"/>
    <p:sldId id="277" r:id="rId7"/>
    <p:sldId id="354" r:id="rId8"/>
    <p:sldId id="353" r:id="rId9"/>
    <p:sldId id="311" r:id="rId10"/>
    <p:sldId id="752" r:id="rId11"/>
    <p:sldId id="807" r:id="rId12"/>
    <p:sldId id="822" r:id="rId13"/>
    <p:sldId id="823" r:id="rId14"/>
  </p:sldIdLst>
  <p:sldSz cx="12192000" cy="6858000"/>
  <p:notesSz cx="7010400" cy="114903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32" userDrawn="1">
          <p15:clr>
            <a:srgbClr val="A4A3A4"/>
          </p15:clr>
        </p15:guide>
        <p15:guide id="2" pos="3780" userDrawn="1">
          <p15:clr>
            <a:srgbClr val="A4A3A4"/>
          </p15:clr>
        </p15:guide>
      </p15:sldGuideLst>
    </p:ext>
    <p:ext uri="{2D200454-40CA-4A62-9FC3-DE9A4176ACB9}">
      <p15:notesGuideLst xmlns:p15="http://schemas.microsoft.com/office/powerpoint/2012/main">
        <p15:guide id="1" orient="horz" pos="3620"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 id="2" name="Maria Angelica Saenz" initials="MAS" lastIdx="1" clrIdx="1">
    <p:extLst>
      <p:ext uri="{19B8F6BF-5375-455C-9EA6-DF929625EA0E}">
        <p15:presenceInfo xmlns:p15="http://schemas.microsoft.com/office/powerpoint/2012/main" userId="Maria Angelica Saen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DA01"/>
    <a:srgbClr val="3997DB"/>
    <a:srgbClr val="298ACA"/>
    <a:srgbClr val="215968"/>
    <a:srgbClr val="F1F0EE"/>
    <a:srgbClr val="F9D3DF"/>
    <a:srgbClr val="D3CDFF"/>
    <a:srgbClr val="0C0680"/>
    <a:srgbClr val="6B1B39"/>
    <a:srgbClr val="FF8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25E5076-3810-47DD-B79F-674D7AD40C01}" styleName="Estilo oscuro 1 - Énfasi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8FD4443E-F989-4FC4-A0C8-D5A2AF1F390B}" styleName="Estilo oscuro 1 - Énfasis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91" autoAdjust="0"/>
    <p:restoredTop sz="94249" autoAdjust="0"/>
  </p:normalViewPr>
  <p:slideViewPr>
    <p:cSldViewPr>
      <p:cViewPr varScale="1">
        <p:scale>
          <a:sx n="72" d="100"/>
          <a:sy n="72" d="100"/>
        </p:scale>
        <p:origin x="588" y="78"/>
      </p:cViewPr>
      <p:guideLst>
        <p:guide orient="horz" pos="2432"/>
        <p:guide pos="37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56" y="78"/>
      </p:cViewPr>
      <p:guideLst>
        <p:guide orient="horz" pos="3620"/>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2-09-07T11:03:47.514" idx="1">
    <p:pos x="10" y="10"/>
    <p:text/>
    <p:extLst>
      <p:ext uri="{C676402C-5697-4E1C-873F-D02D1690AC5C}">
        <p15:threadingInfo xmlns:p15="http://schemas.microsoft.com/office/powerpoint/2012/main" timeZoneBias="30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7802BF-F1D6-4285-9B5F-498E7057BB2C}"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s-CO"/>
        </a:p>
      </dgm:t>
    </dgm:pt>
    <dgm:pt modelId="{BCC94293-3040-4159-8267-06D8685407AC}">
      <dgm:prSet phldrT="[Texto]" custT="1"/>
      <dgm:spPr/>
      <dgm:t>
        <a:bodyPr/>
        <a:lstStyle/>
        <a:p>
          <a:pPr algn="just"/>
          <a:r>
            <a:rPr lang="es-ES" sz="1700" b="0" i="0" dirty="0">
              <a:solidFill>
                <a:schemeClr val="tx1"/>
              </a:solidFill>
              <a:latin typeface="Century Gothic" panose="020B0502020202020204" pitchFamily="34" charset="0"/>
            </a:rPr>
            <a:t>La audiencia pública ambiental será presidida por el representante de la autoridad ambiental competente o por quien este delegue, quien a su vez hará las veces de moderador y designará un Secretario.</a:t>
          </a:r>
          <a:endParaRPr lang="es-CO" sz="1700" dirty="0">
            <a:solidFill>
              <a:schemeClr val="tx1"/>
            </a:solidFill>
            <a:latin typeface="Century Gothic" panose="020B0502020202020204" pitchFamily="34" charset="0"/>
          </a:endParaRPr>
        </a:p>
      </dgm:t>
    </dgm:pt>
    <dgm:pt modelId="{4739106E-1870-4AF0-A3AF-973688AA414C}" type="parTrans" cxnId="{A0F81E38-8985-4EBD-B04C-5F59DC1DC396}">
      <dgm:prSet/>
      <dgm:spPr/>
      <dgm:t>
        <a:bodyPr/>
        <a:lstStyle/>
        <a:p>
          <a:endParaRPr lang="es-CO"/>
        </a:p>
      </dgm:t>
    </dgm:pt>
    <dgm:pt modelId="{64C4DF44-7BC1-4413-8424-074076572947}" type="sibTrans" cxnId="{A0F81E38-8985-4EBD-B04C-5F59DC1DC396}">
      <dgm:prSet/>
      <dgm:spPr/>
      <dgm:t>
        <a:bodyPr/>
        <a:lstStyle/>
        <a:p>
          <a:endParaRPr lang="es-CO"/>
        </a:p>
      </dgm:t>
    </dgm:pt>
    <dgm:pt modelId="{13316034-8DEC-46DB-80EE-EDFC92FAAED4}">
      <dgm:prSet phldrT="[Texto]" custT="1"/>
      <dgm:spPr/>
      <dgm:t>
        <a:bodyPr/>
        <a:lstStyle/>
        <a:p>
          <a:pPr algn="just"/>
          <a:r>
            <a:rPr lang="es-ES" sz="1700" b="0" i="0" dirty="0">
              <a:solidFill>
                <a:schemeClr val="tx1"/>
              </a:solidFill>
              <a:latin typeface="Century Gothic" panose="020B0502020202020204" pitchFamily="34" charset="0"/>
            </a:rPr>
            <a:t>El Presidente dará lectura al orden del día e instalará la audiencia pública, señalando el objeto y alcance del mecanismo de participación ciudadana, el (los) solicitante(s), el proyecto, obra o actividad y el reglamento interno bajo el cual se desarrollará.</a:t>
          </a:r>
          <a:endParaRPr lang="es-CO" sz="1700" dirty="0">
            <a:solidFill>
              <a:schemeClr val="tx1"/>
            </a:solidFill>
            <a:latin typeface="Century Gothic" panose="020B0502020202020204" pitchFamily="34" charset="0"/>
          </a:endParaRPr>
        </a:p>
      </dgm:t>
    </dgm:pt>
    <dgm:pt modelId="{207BA60E-4D17-4D3A-BBF4-8C23709044E7}" type="parTrans" cxnId="{7752BF49-5B76-4D2A-AA0F-7B6511C1F743}">
      <dgm:prSet/>
      <dgm:spPr/>
      <dgm:t>
        <a:bodyPr/>
        <a:lstStyle/>
        <a:p>
          <a:endParaRPr lang="es-CO"/>
        </a:p>
      </dgm:t>
    </dgm:pt>
    <dgm:pt modelId="{50DBE1EB-AA41-49E0-A70E-CC4DA5A53511}" type="sibTrans" cxnId="{7752BF49-5B76-4D2A-AA0F-7B6511C1F743}">
      <dgm:prSet/>
      <dgm:spPr/>
      <dgm:t>
        <a:bodyPr/>
        <a:lstStyle/>
        <a:p>
          <a:endParaRPr lang="es-CO"/>
        </a:p>
      </dgm:t>
    </dgm:pt>
    <dgm:pt modelId="{648F0567-EFA5-4988-A89C-966237084371}">
      <dgm:prSet phldrT="[Texto]" custT="1"/>
      <dgm:spPr/>
      <dgm:t>
        <a:bodyPr/>
        <a:lstStyle/>
        <a:p>
          <a:pPr algn="just"/>
          <a:r>
            <a:rPr lang="es-ES" sz="1700" b="0" i="0" dirty="0">
              <a:solidFill>
                <a:schemeClr val="tx1"/>
              </a:solidFill>
              <a:latin typeface="Century Gothic" panose="020B0502020202020204" pitchFamily="34" charset="0"/>
            </a:rPr>
            <a:t>Las intervenciones se iniciarán teniendo en cuenta las personas que lo pueden hacer por derecho propio conforme a lo dispuesto en el presente decreto y posteriormente las inscritas. </a:t>
          </a:r>
          <a:r>
            <a:rPr lang="es-ES" sz="1700" b="1" i="0" dirty="0">
              <a:solidFill>
                <a:schemeClr val="tx1"/>
              </a:solidFill>
              <a:latin typeface="Century Gothic" panose="020B0502020202020204" pitchFamily="34" charset="0"/>
            </a:rPr>
            <a:t>El Presidente establecerá la duración de las intervenciones, que será de estricto cumplimiento.</a:t>
          </a:r>
          <a:endParaRPr lang="es-CO" sz="1700" b="1" dirty="0">
            <a:solidFill>
              <a:schemeClr val="tx1"/>
            </a:solidFill>
            <a:latin typeface="Century Gothic" panose="020B0502020202020204" pitchFamily="34" charset="0"/>
          </a:endParaRPr>
        </a:p>
      </dgm:t>
    </dgm:pt>
    <dgm:pt modelId="{D879B410-5D9A-4242-AF85-747DF06D808C}" type="parTrans" cxnId="{32ADE8E8-B855-40FA-AC25-43FEF914307E}">
      <dgm:prSet/>
      <dgm:spPr/>
      <dgm:t>
        <a:bodyPr/>
        <a:lstStyle/>
        <a:p>
          <a:endParaRPr lang="es-CO"/>
        </a:p>
      </dgm:t>
    </dgm:pt>
    <dgm:pt modelId="{262A662D-1FA9-4E6D-A1A0-57E22C66D8DF}" type="sibTrans" cxnId="{32ADE8E8-B855-40FA-AC25-43FEF914307E}">
      <dgm:prSet/>
      <dgm:spPr/>
      <dgm:t>
        <a:bodyPr/>
        <a:lstStyle/>
        <a:p>
          <a:endParaRPr lang="es-CO"/>
        </a:p>
      </dgm:t>
    </dgm:pt>
    <dgm:pt modelId="{734F52A1-6E4F-43A3-8322-636CA98771A5}">
      <dgm:prSet phldrT="[Texto]" custT="1"/>
      <dgm:spPr/>
      <dgm:t>
        <a:bodyPr/>
        <a:lstStyle/>
        <a:p>
          <a:pPr algn="just"/>
          <a:r>
            <a:rPr lang="es-ES" sz="1700" b="1" i="0" dirty="0">
              <a:solidFill>
                <a:schemeClr val="tx1"/>
              </a:solidFill>
              <a:latin typeface="Century Gothic" panose="020B0502020202020204" pitchFamily="34" charset="0"/>
            </a:rPr>
            <a:t>Las intervenciones deberán efectuarse de manera respetuosa y referirse exclusivamente al objeto de la audiencia. No se permitirán interpelaciones, ni interrupciones de ninguna índole durante el desarrollo de las mismas.</a:t>
          </a:r>
          <a:endParaRPr lang="es-CO" sz="1700" b="1" dirty="0">
            <a:solidFill>
              <a:schemeClr val="tx1"/>
            </a:solidFill>
            <a:latin typeface="Century Gothic" panose="020B0502020202020204" pitchFamily="34" charset="0"/>
          </a:endParaRPr>
        </a:p>
      </dgm:t>
    </dgm:pt>
    <dgm:pt modelId="{D6166554-52AA-4258-90B2-484A713054B0}" type="parTrans" cxnId="{83825C74-0D92-49A5-A59D-7AE9E10057A1}">
      <dgm:prSet/>
      <dgm:spPr/>
      <dgm:t>
        <a:bodyPr/>
        <a:lstStyle/>
        <a:p>
          <a:endParaRPr lang="es-CO"/>
        </a:p>
      </dgm:t>
    </dgm:pt>
    <dgm:pt modelId="{40D87A24-39D9-4990-B8E9-6CEA2FA929B1}" type="sibTrans" cxnId="{83825C74-0D92-49A5-A59D-7AE9E10057A1}">
      <dgm:prSet/>
      <dgm:spPr/>
      <dgm:t>
        <a:bodyPr/>
        <a:lstStyle/>
        <a:p>
          <a:endParaRPr lang="es-CO"/>
        </a:p>
      </dgm:t>
    </dgm:pt>
    <dgm:pt modelId="{44B439BB-D8D1-4750-8255-17ACF9DDEA92}" type="pres">
      <dgm:prSet presAssocID="{CB7802BF-F1D6-4285-9B5F-498E7057BB2C}" presName="diagram" presStyleCnt="0">
        <dgm:presLayoutVars>
          <dgm:dir/>
          <dgm:resizeHandles val="exact"/>
        </dgm:presLayoutVars>
      </dgm:prSet>
      <dgm:spPr/>
    </dgm:pt>
    <dgm:pt modelId="{56D97077-600B-43A6-B916-A7319CD75C55}" type="pres">
      <dgm:prSet presAssocID="{BCC94293-3040-4159-8267-06D8685407AC}" presName="node" presStyleLbl="node1" presStyleIdx="0" presStyleCnt="4" custScaleX="136160" custScaleY="110523" custLinFactNeighborX="-7828" custLinFactNeighborY="8516">
        <dgm:presLayoutVars>
          <dgm:bulletEnabled val="1"/>
        </dgm:presLayoutVars>
      </dgm:prSet>
      <dgm:spPr/>
    </dgm:pt>
    <dgm:pt modelId="{744A9163-F67C-42DD-84DB-DEDFD498D76B}" type="pres">
      <dgm:prSet presAssocID="{64C4DF44-7BC1-4413-8424-074076572947}" presName="sibTrans" presStyleCnt="0"/>
      <dgm:spPr/>
    </dgm:pt>
    <dgm:pt modelId="{3783074C-F276-4D33-BC06-24A49012FA91}" type="pres">
      <dgm:prSet presAssocID="{13316034-8DEC-46DB-80EE-EDFC92FAAED4}" presName="node" presStyleLbl="node1" presStyleIdx="1" presStyleCnt="4" custScaleX="141971" custScaleY="110523" custLinFactNeighborX="811" custLinFactNeighborY="8516">
        <dgm:presLayoutVars>
          <dgm:bulletEnabled val="1"/>
        </dgm:presLayoutVars>
      </dgm:prSet>
      <dgm:spPr/>
    </dgm:pt>
    <dgm:pt modelId="{F293D823-4F62-4B2F-835C-779C391AAD42}" type="pres">
      <dgm:prSet presAssocID="{50DBE1EB-AA41-49E0-A70E-CC4DA5A53511}" presName="sibTrans" presStyleCnt="0"/>
      <dgm:spPr/>
    </dgm:pt>
    <dgm:pt modelId="{B7370CF5-0DBA-4B66-96DA-A0F37286AB75}" type="pres">
      <dgm:prSet presAssocID="{648F0567-EFA5-4988-A89C-966237084371}" presName="node" presStyleLbl="node1" presStyleIdx="2" presStyleCnt="4" custScaleX="138226" custScaleY="110523" custLinFactNeighborX="-41764" custLinFactNeighborY="1029">
        <dgm:presLayoutVars>
          <dgm:bulletEnabled val="1"/>
        </dgm:presLayoutVars>
      </dgm:prSet>
      <dgm:spPr/>
    </dgm:pt>
    <dgm:pt modelId="{5BD92158-D76C-443E-8223-F2BBCCEC0592}" type="pres">
      <dgm:prSet presAssocID="{262A662D-1FA9-4E6D-A1A0-57E22C66D8DF}" presName="sibTrans" presStyleCnt="0"/>
      <dgm:spPr/>
    </dgm:pt>
    <dgm:pt modelId="{35EA7C82-9D76-4549-8C5C-DDD4A41C797C}" type="pres">
      <dgm:prSet presAssocID="{734F52A1-6E4F-43A3-8322-636CA98771A5}" presName="node" presStyleLbl="node1" presStyleIdx="3" presStyleCnt="4" custScaleX="143733" custScaleY="99183" custLinFactNeighborX="16270" custLinFactNeighborY="-1082">
        <dgm:presLayoutVars>
          <dgm:bulletEnabled val="1"/>
        </dgm:presLayoutVars>
      </dgm:prSet>
      <dgm:spPr/>
    </dgm:pt>
  </dgm:ptLst>
  <dgm:cxnLst>
    <dgm:cxn modelId="{F465E32B-C782-45CC-83D2-B423B47F694A}" type="presOf" srcId="{648F0567-EFA5-4988-A89C-966237084371}" destId="{B7370CF5-0DBA-4B66-96DA-A0F37286AB75}" srcOrd="0" destOrd="0" presId="urn:microsoft.com/office/officeart/2005/8/layout/default"/>
    <dgm:cxn modelId="{A0F81E38-8985-4EBD-B04C-5F59DC1DC396}" srcId="{CB7802BF-F1D6-4285-9B5F-498E7057BB2C}" destId="{BCC94293-3040-4159-8267-06D8685407AC}" srcOrd="0" destOrd="0" parTransId="{4739106E-1870-4AF0-A3AF-973688AA414C}" sibTransId="{64C4DF44-7BC1-4413-8424-074076572947}"/>
    <dgm:cxn modelId="{DCDC3761-119C-445F-B935-12317B2CD086}" type="presOf" srcId="{734F52A1-6E4F-43A3-8322-636CA98771A5}" destId="{35EA7C82-9D76-4549-8C5C-DDD4A41C797C}" srcOrd="0" destOrd="0" presId="urn:microsoft.com/office/officeart/2005/8/layout/default"/>
    <dgm:cxn modelId="{7752BF49-5B76-4D2A-AA0F-7B6511C1F743}" srcId="{CB7802BF-F1D6-4285-9B5F-498E7057BB2C}" destId="{13316034-8DEC-46DB-80EE-EDFC92FAAED4}" srcOrd="1" destOrd="0" parTransId="{207BA60E-4D17-4D3A-BBF4-8C23709044E7}" sibTransId="{50DBE1EB-AA41-49E0-A70E-CC4DA5A53511}"/>
    <dgm:cxn modelId="{83825C74-0D92-49A5-A59D-7AE9E10057A1}" srcId="{CB7802BF-F1D6-4285-9B5F-498E7057BB2C}" destId="{734F52A1-6E4F-43A3-8322-636CA98771A5}" srcOrd="3" destOrd="0" parTransId="{D6166554-52AA-4258-90B2-484A713054B0}" sibTransId="{40D87A24-39D9-4990-B8E9-6CEA2FA929B1}"/>
    <dgm:cxn modelId="{F030695A-3268-4142-B461-AE835DF894B0}" type="presOf" srcId="{13316034-8DEC-46DB-80EE-EDFC92FAAED4}" destId="{3783074C-F276-4D33-BC06-24A49012FA91}" srcOrd="0" destOrd="0" presId="urn:microsoft.com/office/officeart/2005/8/layout/default"/>
    <dgm:cxn modelId="{1C41AA8C-7D30-459F-B764-1AB782C1AEE1}" type="presOf" srcId="{BCC94293-3040-4159-8267-06D8685407AC}" destId="{56D97077-600B-43A6-B916-A7319CD75C55}" srcOrd="0" destOrd="0" presId="urn:microsoft.com/office/officeart/2005/8/layout/default"/>
    <dgm:cxn modelId="{0B1113B1-992B-44A9-9975-37513084573D}" type="presOf" srcId="{CB7802BF-F1D6-4285-9B5F-498E7057BB2C}" destId="{44B439BB-D8D1-4750-8255-17ACF9DDEA92}" srcOrd="0" destOrd="0" presId="urn:microsoft.com/office/officeart/2005/8/layout/default"/>
    <dgm:cxn modelId="{32ADE8E8-B855-40FA-AC25-43FEF914307E}" srcId="{CB7802BF-F1D6-4285-9B5F-498E7057BB2C}" destId="{648F0567-EFA5-4988-A89C-966237084371}" srcOrd="2" destOrd="0" parTransId="{D879B410-5D9A-4242-AF85-747DF06D808C}" sibTransId="{262A662D-1FA9-4E6D-A1A0-57E22C66D8DF}"/>
    <dgm:cxn modelId="{1343D1C8-0190-4418-8DDA-EF31184FE9B7}" type="presParOf" srcId="{44B439BB-D8D1-4750-8255-17ACF9DDEA92}" destId="{56D97077-600B-43A6-B916-A7319CD75C55}" srcOrd="0" destOrd="0" presId="urn:microsoft.com/office/officeart/2005/8/layout/default"/>
    <dgm:cxn modelId="{13A3786E-57DE-49BB-87FD-2B71F6B7DF41}" type="presParOf" srcId="{44B439BB-D8D1-4750-8255-17ACF9DDEA92}" destId="{744A9163-F67C-42DD-84DB-DEDFD498D76B}" srcOrd="1" destOrd="0" presId="urn:microsoft.com/office/officeart/2005/8/layout/default"/>
    <dgm:cxn modelId="{AC3A71E1-AF30-4446-BA3A-D7882E346364}" type="presParOf" srcId="{44B439BB-D8D1-4750-8255-17ACF9DDEA92}" destId="{3783074C-F276-4D33-BC06-24A49012FA91}" srcOrd="2" destOrd="0" presId="urn:microsoft.com/office/officeart/2005/8/layout/default"/>
    <dgm:cxn modelId="{B1665BC8-10AE-455A-B9B4-13CD990A8682}" type="presParOf" srcId="{44B439BB-D8D1-4750-8255-17ACF9DDEA92}" destId="{F293D823-4F62-4B2F-835C-779C391AAD42}" srcOrd="3" destOrd="0" presId="urn:microsoft.com/office/officeart/2005/8/layout/default"/>
    <dgm:cxn modelId="{84C37D60-1261-418E-A51B-AF611497696F}" type="presParOf" srcId="{44B439BB-D8D1-4750-8255-17ACF9DDEA92}" destId="{B7370CF5-0DBA-4B66-96DA-A0F37286AB75}" srcOrd="4" destOrd="0" presId="urn:microsoft.com/office/officeart/2005/8/layout/default"/>
    <dgm:cxn modelId="{A06ACCB8-7ECE-4A1C-9675-38AE933529C2}" type="presParOf" srcId="{44B439BB-D8D1-4750-8255-17ACF9DDEA92}" destId="{5BD92158-D76C-443E-8223-F2BBCCEC0592}" srcOrd="5" destOrd="0" presId="urn:microsoft.com/office/officeart/2005/8/layout/default"/>
    <dgm:cxn modelId="{3F17FC23-9D94-43B0-ADAF-878B202FB33E}" type="presParOf" srcId="{44B439BB-D8D1-4750-8255-17ACF9DDEA92}" destId="{35EA7C82-9D76-4549-8C5C-DDD4A41C797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7802BF-F1D6-4285-9B5F-498E7057BB2C}"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s-CO"/>
        </a:p>
      </dgm:t>
    </dgm:pt>
    <dgm:pt modelId="{BCC94293-3040-4159-8267-06D8685407AC}">
      <dgm:prSet phldrT="[Texto]" custT="1"/>
      <dgm:spPr/>
      <dgm:t>
        <a:bodyPr/>
        <a:lstStyle/>
        <a:p>
          <a:pPr algn="just"/>
          <a:r>
            <a:rPr lang="es-ES" sz="1700" b="0" i="0" dirty="0">
              <a:solidFill>
                <a:schemeClr val="tx1"/>
              </a:solidFill>
              <a:latin typeface="Century Gothic" panose="020B0502020202020204" pitchFamily="34" charset="0"/>
            </a:rPr>
            <a:t>La audiencia pública deberá ser registrada en medios magnetofónicos y/o audiovisuales.</a:t>
          </a:r>
          <a:endParaRPr lang="es-CO" sz="1700" dirty="0">
            <a:solidFill>
              <a:schemeClr val="tx1"/>
            </a:solidFill>
            <a:latin typeface="Century Gothic" panose="020B0502020202020204" pitchFamily="34" charset="0"/>
          </a:endParaRPr>
        </a:p>
      </dgm:t>
    </dgm:pt>
    <dgm:pt modelId="{4739106E-1870-4AF0-A3AF-973688AA414C}" type="parTrans" cxnId="{A0F81E38-8985-4EBD-B04C-5F59DC1DC396}">
      <dgm:prSet/>
      <dgm:spPr/>
      <dgm:t>
        <a:bodyPr/>
        <a:lstStyle/>
        <a:p>
          <a:endParaRPr lang="es-CO"/>
        </a:p>
      </dgm:t>
    </dgm:pt>
    <dgm:pt modelId="{64C4DF44-7BC1-4413-8424-074076572947}" type="sibTrans" cxnId="{A0F81E38-8985-4EBD-B04C-5F59DC1DC396}">
      <dgm:prSet/>
      <dgm:spPr/>
      <dgm:t>
        <a:bodyPr/>
        <a:lstStyle/>
        <a:p>
          <a:endParaRPr lang="es-CO"/>
        </a:p>
      </dgm:t>
    </dgm:pt>
    <dgm:pt modelId="{13316034-8DEC-46DB-80EE-EDFC92FAAED4}">
      <dgm:prSet phldrT="[Texto]" custT="1"/>
      <dgm:spPr/>
      <dgm:t>
        <a:bodyPr/>
        <a:lstStyle/>
        <a:p>
          <a:pPr algn="just"/>
          <a:r>
            <a:rPr lang="es-ES" sz="1700" b="0" i="0" dirty="0">
              <a:solidFill>
                <a:schemeClr val="tx1"/>
              </a:solidFill>
              <a:latin typeface="Century Gothic" panose="020B0502020202020204" pitchFamily="34" charset="0"/>
            </a:rPr>
            <a:t>En las audiencias públicas que se realicen durante el seguimiento a los proyectos, obras o actividades sujetos a licencia o permiso ambiental, la autoridad ambiental competente efectuará una presentación de las actuaciones surtidas durante el procedimiento administrativo correspondiente.</a:t>
          </a:r>
          <a:endParaRPr lang="es-CO" sz="1700" dirty="0">
            <a:solidFill>
              <a:schemeClr val="tx1"/>
            </a:solidFill>
            <a:latin typeface="Century Gothic" panose="020B0502020202020204" pitchFamily="34" charset="0"/>
          </a:endParaRPr>
        </a:p>
      </dgm:t>
    </dgm:pt>
    <dgm:pt modelId="{207BA60E-4D17-4D3A-BBF4-8C23709044E7}" type="parTrans" cxnId="{7752BF49-5B76-4D2A-AA0F-7B6511C1F743}">
      <dgm:prSet/>
      <dgm:spPr/>
      <dgm:t>
        <a:bodyPr/>
        <a:lstStyle/>
        <a:p>
          <a:endParaRPr lang="es-CO"/>
        </a:p>
      </dgm:t>
    </dgm:pt>
    <dgm:pt modelId="{50DBE1EB-AA41-49E0-A70E-CC4DA5A53511}" type="sibTrans" cxnId="{7752BF49-5B76-4D2A-AA0F-7B6511C1F743}">
      <dgm:prSet/>
      <dgm:spPr/>
      <dgm:t>
        <a:bodyPr/>
        <a:lstStyle/>
        <a:p>
          <a:endParaRPr lang="es-CO"/>
        </a:p>
      </dgm:t>
    </dgm:pt>
    <dgm:pt modelId="{BCA64E6D-B7B0-42C2-9ED0-E19778584ADA}">
      <dgm:prSet phldrT="[Texto]" custT="1"/>
      <dgm:spPr/>
      <dgm:t>
        <a:bodyPr/>
        <a:lstStyle/>
        <a:p>
          <a:pPr algn="just"/>
          <a:r>
            <a:rPr lang="es-ES" sz="1700" b="0" i="0" dirty="0">
              <a:solidFill>
                <a:schemeClr val="tx1"/>
              </a:solidFill>
              <a:latin typeface="Century Gothic" panose="020B0502020202020204" pitchFamily="34" charset="0"/>
            </a:rPr>
            <a:t>Durante la realización de la audiencia pública los intervinientes </a:t>
          </a:r>
          <a:r>
            <a:rPr lang="es-ES" sz="1700" b="1" i="0" u="sng" dirty="0">
              <a:solidFill>
                <a:schemeClr val="tx1"/>
              </a:solidFill>
              <a:latin typeface="Century Gothic" panose="020B0502020202020204" pitchFamily="34" charset="0"/>
            </a:rPr>
            <a:t>podrán aportar documentos y pruebas</a:t>
          </a:r>
          <a:r>
            <a:rPr lang="es-ES" sz="1700" b="0" i="0" dirty="0">
              <a:solidFill>
                <a:schemeClr val="tx1"/>
              </a:solidFill>
              <a:latin typeface="Century Gothic" panose="020B0502020202020204" pitchFamily="34" charset="0"/>
            </a:rPr>
            <a:t>, los cuales serán entregados al Secretario.</a:t>
          </a:r>
          <a:endParaRPr lang="es-CO" sz="1700" dirty="0">
            <a:solidFill>
              <a:schemeClr val="tx1"/>
            </a:solidFill>
            <a:latin typeface="Century Gothic" panose="020B0502020202020204" pitchFamily="34" charset="0"/>
          </a:endParaRPr>
        </a:p>
      </dgm:t>
    </dgm:pt>
    <dgm:pt modelId="{3D80BF97-26DE-40F7-8B54-E29B941F99AC}" type="parTrans" cxnId="{D338C39D-DB92-4E1E-94FB-E67A10580270}">
      <dgm:prSet/>
      <dgm:spPr/>
      <dgm:t>
        <a:bodyPr/>
        <a:lstStyle/>
        <a:p>
          <a:endParaRPr lang="es-ES"/>
        </a:p>
      </dgm:t>
    </dgm:pt>
    <dgm:pt modelId="{3716329B-E25A-4FC4-B705-8631A1EE5D39}" type="sibTrans" cxnId="{D338C39D-DB92-4E1E-94FB-E67A10580270}">
      <dgm:prSet/>
      <dgm:spPr/>
      <dgm:t>
        <a:bodyPr/>
        <a:lstStyle/>
        <a:p>
          <a:endParaRPr lang="es-ES"/>
        </a:p>
      </dgm:t>
    </dgm:pt>
    <dgm:pt modelId="{8E940897-EF2A-45DC-AEB6-F5CB8D684823}">
      <dgm:prSet phldrT="[Texto]" custT="1"/>
      <dgm:spPr/>
      <dgm:t>
        <a:bodyPr/>
        <a:lstStyle/>
        <a:p>
          <a:pPr algn="just"/>
          <a:r>
            <a:rPr lang="es-ES" sz="1700" b="0" i="0" dirty="0">
              <a:solidFill>
                <a:schemeClr val="tx1"/>
              </a:solidFill>
              <a:latin typeface="Century Gothic" panose="020B0502020202020204" pitchFamily="34" charset="0"/>
            </a:rPr>
            <a:t>En la intervención del interesado o beneficiario de la licencia o permiso ambiental se presentará el proyecto con énfasis en la identificación de los impactos, las medidas de manejo ambiental propuestas o implementadas y los procedimientos utilizados para la participación de la comunidad en la elaboración de los estudios ambientales y/o en la ejecución del proyecto.</a:t>
          </a:r>
          <a:endParaRPr lang="es-CO" sz="1700" dirty="0">
            <a:solidFill>
              <a:schemeClr val="tx1"/>
            </a:solidFill>
            <a:latin typeface="Century Gothic" panose="020B0502020202020204" pitchFamily="34" charset="0"/>
          </a:endParaRPr>
        </a:p>
      </dgm:t>
    </dgm:pt>
    <dgm:pt modelId="{718432A7-F938-4B85-A039-5023919A77E8}" type="parTrans" cxnId="{36029DE9-0F6C-4E00-B54B-B72570431AC7}">
      <dgm:prSet/>
      <dgm:spPr/>
      <dgm:t>
        <a:bodyPr/>
        <a:lstStyle/>
        <a:p>
          <a:endParaRPr lang="es-ES"/>
        </a:p>
      </dgm:t>
    </dgm:pt>
    <dgm:pt modelId="{04503074-3F51-4AAD-949F-8F435683DEB8}" type="sibTrans" cxnId="{36029DE9-0F6C-4E00-B54B-B72570431AC7}">
      <dgm:prSet/>
      <dgm:spPr/>
      <dgm:t>
        <a:bodyPr/>
        <a:lstStyle/>
        <a:p>
          <a:endParaRPr lang="es-ES"/>
        </a:p>
      </dgm:t>
    </dgm:pt>
    <dgm:pt modelId="{44B439BB-D8D1-4750-8255-17ACF9DDEA92}" type="pres">
      <dgm:prSet presAssocID="{CB7802BF-F1D6-4285-9B5F-498E7057BB2C}" presName="diagram" presStyleCnt="0">
        <dgm:presLayoutVars>
          <dgm:dir/>
          <dgm:resizeHandles val="exact"/>
        </dgm:presLayoutVars>
      </dgm:prSet>
      <dgm:spPr/>
    </dgm:pt>
    <dgm:pt modelId="{56D97077-600B-43A6-B916-A7319CD75C55}" type="pres">
      <dgm:prSet presAssocID="{BCC94293-3040-4159-8267-06D8685407AC}" presName="node" presStyleLbl="node1" presStyleIdx="0" presStyleCnt="4" custScaleX="113694" custLinFactY="7373" custLinFactNeighborX="-40007" custLinFactNeighborY="100000">
        <dgm:presLayoutVars>
          <dgm:bulletEnabled val="1"/>
        </dgm:presLayoutVars>
      </dgm:prSet>
      <dgm:spPr/>
    </dgm:pt>
    <dgm:pt modelId="{744A9163-F67C-42DD-84DB-DEDFD498D76B}" type="pres">
      <dgm:prSet presAssocID="{64C4DF44-7BC1-4413-8424-074076572947}" presName="sibTrans" presStyleCnt="0"/>
      <dgm:spPr/>
    </dgm:pt>
    <dgm:pt modelId="{3783074C-F276-4D33-BC06-24A49012FA91}" type="pres">
      <dgm:prSet presAssocID="{13316034-8DEC-46DB-80EE-EDFC92FAAED4}" presName="node" presStyleLbl="node1" presStyleIdx="1" presStyleCnt="4" custScaleX="168688" custLinFactY="7373" custLinFactNeighborX="7233" custLinFactNeighborY="100000">
        <dgm:presLayoutVars>
          <dgm:bulletEnabled val="1"/>
        </dgm:presLayoutVars>
      </dgm:prSet>
      <dgm:spPr/>
    </dgm:pt>
    <dgm:pt modelId="{7F7FAFED-D6D9-46C4-A0EE-564EDA40B99A}" type="pres">
      <dgm:prSet presAssocID="{50DBE1EB-AA41-49E0-A70E-CC4DA5A53511}" presName="sibTrans" presStyleCnt="0"/>
      <dgm:spPr/>
    </dgm:pt>
    <dgm:pt modelId="{086BE935-429B-4FA5-BA34-EA6DD989B7CC}" type="pres">
      <dgm:prSet presAssocID="{BCA64E6D-B7B0-42C2-9ED0-E19778584ADA}" presName="node" presStyleLbl="node1" presStyleIdx="2" presStyleCnt="4" custScaleX="114136" custScaleY="85295" custLinFactY="-13969" custLinFactNeighborX="-40506" custLinFactNeighborY="-100000">
        <dgm:presLayoutVars>
          <dgm:bulletEnabled val="1"/>
        </dgm:presLayoutVars>
      </dgm:prSet>
      <dgm:spPr/>
    </dgm:pt>
    <dgm:pt modelId="{94349B8B-F82A-4514-B5F4-6F51114AA7F2}" type="pres">
      <dgm:prSet presAssocID="{3716329B-E25A-4FC4-B705-8631A1EE5D39}" presName="sibTrans" presStyleCnt="0"/>
      <dgm:spPr/>
    </dgm:pt>
    <dgm:pt modelId="{F4666205-984D-4D64-9C7A-C43C1CBFCF29}" type="pres">
      <dgm:prSet presAssocID="{8E940897-EF2A-45DC-AEB6-F5CB8D684823}" presName="node" presStyleLbl="node1" presStyleIdx="3" presStyleCnt="4" custScaleX="169558" custScaleY="90317" custLinFactY="-11054" custLinFactNeighborX="-185" custLinFactNeighborY="-100000">
        <dgm:presLayoutVars>
          <dgm:bulletEnabled val="1"/>
        </dgm:presLayoutVars>
      </dgm:prSet>
      <dgm:spPr/>
    </dgm:pt>
  </dgm:ptLst>
  <dgm:cxnLst>
    <dgm:cxn modelId="{A0F81E38-8985-4EBD-B04C-5F59DC1DC396}" srcId="{CB7802BF-F1D6-4285-9B5F-498E7057BB2C}" destId="{BCC94293-3040-4159-8267-06D8685407AC}" srcOrd="0" destOrd="0" parTransId="{4739106E-1870-4AF0-A3AF-973688AA414C}" sibTransId="{64C4DF44-7BC1-4413-8424-074076572947}"/>
    <dgm:cxn modelId="{D8F21E66-3B09-4F2F-B102-4F40F9902A50}" type="presOf" srcId="{BCA64E6D-B7B0-42C2-9ED0-E19778584ADA}" destId="{086BE935-429B-4FA5-BA34-EA6DD989B7CC}" srcOrd="0" destOrd="0" presId="urn:microsoft.com/office/officeart/2005/8/layout/default"/>
    <dgm:cxn modelId="{7752BF49-5B76-4D2A-AA0F-7B6511C1F743}" srcId="{CB7802BF-F1D6-4285-9B5F-498E7057BB2C}" destId="{13316034-8DEC-46DB-80EE-EDFC92FAAED4}" srcOrd="1" destOrd="0" parTransId="{207BA60E-4D17-4D3A-BBF4-8C23709044E7}" sibTransId="{50DBE1EB-AA41-49E0-A70E-CC4DA5A53511}"/>
    <dgm:cxn modelId="{D338C39D-DB92-4E1E-94FB-E67A10580270}" srcId="{CB7802BF-F1D6-4285-9B5F-498E7057BB2C}" destId="{BCA64E6D-B7B0-42C2-9ED0-E19778584ADA}" srcOrd="2" destOrd="0" parTransId="{3D80BF97-26DE-40F7-8B54-E29B941F99AC}" sibTransId="{3716329B-E25A-4FC4-B705-8631A1EE5D39}"/>
    <dgm:cxn modelId="{F15505AF-B814-442F-8F30-0D06DC2A90DC}" type="presOf" srcId="{13316034-8DEC-46DB-80EE-EDFC92FAAED4}" destId="{3783074C-F276-4D33-BC06-24A49012FA91}" srcOrd="0" destOrd="0" presId="urn:microsoft.com/office/officeart/2005/8/layout/default"/>
    <dgm:cxn modelId="{998D44B8-0744-4088-807C-23BFA3525601}" type="presOf" srcId="{CB7802BF-F1D6-4285-9B5F-498E7057BB2C}" destId="{44B439BB-D8D1-4750-8255-17ACF9DDEA92}" srcOrd="0" destOrd="0" presId="urn:microsoft.com/office/officeart/2005/8/layout/default"/>
    <dgm:cxn modelId="{D9BE09D0-012A-4101-94AF-DDD6B199FAE0}" type="presOf" srcId="{8E940897-EF2A-45DC-AEB6-F5CB8D684823}" destId="{F4666205-984D-4D64-9C7A-C43C1CBFCF29}" srcOrd="0" destOrd="0" presId="urn:microsoft.com/office/officeart/2005/8/layout/default"/>
    <dgm:cxn modelId="{1FCFB7DA-C8A7-4A7A-9A04-79A7E67B7B41}" type="presOf" srcId="{BCC94293-3040-4159-8267-06D8685407AC}" destId="{56D97077-600B-43A6-B916-A7319CD75C55}" srcOrd="0" destOrd="0" presId="urn:microsoft.com/office/officeart/2005/8/layout/default"/>
    <dgm:cxn modelId="{36029DE9-0F6C-4E00-B54B-B72570431AC7}" srcId="{CB7802BF-F1D6-4285-9B5F-498E7057BB2C}" destId="{8E940897-EF2A-45DC-AEB6-F5CB8D684823}" srcOrd="3" destOrd="0" parTransId="{718432A7-F938-4B85-A039-5023919A77E8}" sibTransId="{04503074-3F51-4AAD-949F-8F435683DEB8}"/>
    <dgm:cxn modelId="{868B1BFB-E57F-4264-BB79-A5345FB59C27}" type="presParOf" srcId="{44B439BB-D8D1-4750-8255-17ACF9DDEA92}" destId="{56D97077-600B-43A6-B916-A7319CD75C55}" srcOrd="0" destOrd="0" presId="urn:microsoft.com/office/officeart/2005/8/layout/default"/>
    <dgm:cxn modelId="{665A7A56-6A2C-484D-9CF6-EA7F8768DEB3}" type="presParOf" srcId="{44B439BB-D8D1-4750-8255-17ACF9DDEA92}" destId="{744A9163-F67C-42DD-84DB-DEDFD498D76B}" srcOrd="1" destOrd="0" presId="urn:microsoft.com/office/officeart/2005/8/layout/default"/>
    <dgm:cxn modelId="{CB25CA99-64F6-4544-A1DE-16EADF50EB34}" type="presParOf" srcId="{44B439BB-D8D1-4750-8255-17ACF9DDEA92}" destId="{3783074C-F276-4D33-BC06-24A49012FA91}" srcOrd="2" destOrd="0" presId="urn:microsoft.com/office/officeart/2005/8/layout/default"/>
    <dgm:cxn modelId="{0CC6CC2B-683F-443D-AECA-73AB47C83B9E}" type="presParOf" srcId="{44B439BB-D8D1-4750-8255-17ACF9DDEA92}" destId="{7F7FAFED-D6D9-46C4-A0EE-564EDA40B99A}" srcOrd="3" destOrd="0" presId="urn:microsoft.com/office/officeart/2005/8/layout/default"/>
    <dgm:cxn modelId="{45CAB974-EB23-4862-8F9E-DFA9F57CFAD5}" type="presParOf" srcId="{44B439BB-D8D1-4750-8255-17ACF9DDEA92}" destId="{086BE935-429B-4FA5-BA34-EA6DD989B7CC}" srcOrd="4" destOrd="0" presId="urn:microsoft.com/office/officeart/2005/8/layout/default"/>
    <dgm:cxn modelId="{AE119787-EB28-4A40-8BF5-EE253F70BB2D}" type="presParOf" srcId="{44B439BB-D8D1-4750-8255-17ACF9DDEA92}" destId="{94349B8B-F82A-4514-B5F4-6F51114AA7F2}" srcOrd="5" destOrd="0" presId="urn:microsoft.com/office/officeart/2005/8/layout/default"/>
    <dgm:cxn modelId="{8C31F557-5DF3-4B51-8D32-67B740489B1D}" type="presParOf" srcId="{44B439BB-D8D1-4750-8255-17ACF9DDEA92}" destId="{F4666205-984D-4D64-9C7A-C43C1CBFCF2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7802BF-F1D6-4285-9B5F-498E7057BB2C}"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s-CO"/>
        </a:p>
      </dgm:t>
    </dgm:pt>
    <dgm:pt modelId="{BCC94293-3040-4159-8267-06D8685407AC}">
      <dgm:prSet phldrT="[Texto]" custT="1"/>
      <dgm:spPr/>
      <dgm:t>
        <a:bodyPr/>
        <a:lstStyle/>
        <a:p>
          <a:pPr algn="just"/>
          <a:r>
            <a:rPr lang="es-ES" sz="1700" b="0" i="0" dirty="0">
              <a:solidFill>
                <a:schemeClr val="tx1"/>
              </a:solidFill>
              <a:latin typeface="Century Gothic" panose="020B0502020202020204" pitchFamily="34" charset="0"/>
            </a:rPr>
            <a:t>Agotado el orden del día, el Presidente dará por terminada la audiencia pública ambiental. Dentro de los cinco (5) días hábiles siguientes a la celebración de la audiencia pública, la autoridad ambiental competente levantará un acta de la misma, que será suscrita por el Presidente, en la cual se recogerán los aspectos más importantes expuestos durante su realización y serán objeto de análisis y evaluación de manera expresa al momento de adoptar la decisión a que haya lugar. El acta de la audiencia pública ambiental y los documentos aportados por los intervinientes formarán parte del expediente respectivo.</a:t>
          </a:r>
          <a:endParaRPr lang="es-CO" sz="1700" dirty="0">
            <a:solidFill>
              <a:schemeClr val="tx1"/>
            </a:solidFill>
            <a:latin typeface="Century Gothic" panose="020B0502020202020204" pitchFamily="34" charset="0"/>
          </a:endParaRPr>
        </a:p>
      </dgm:t>
    </dgm:pt>
    <dgm:pt modelId="{4739106E-1870-4AF0-A3AF-973688AA414C}" type="parTrans" cxnId="{A0F81E38-8985-4EBD-B04C-5F59DC1DC396}">
      <dgm:prSet/>
      <dgm:spPr/>
      <dgm:t>
        <a:bodyPr/>
        <a:lstStyle/>
        <a:p>
          <a:endParaRPr lang="es-CO"/>
        </a:p>
      </dgm:t>
    </dgm:pt>
    <dgm:pt modelId="{64C4DF44-7BC1-4413-8424-074076572947}" type="sibTrans" cxnId="{A0F81E38-8985-4EBD-B04C-5F59DC1DC396}">
      <dgm:prSet/>
      <dgm:spPr/>
      <dgm:t>
        <a:bodyPr/>
        <a:lstStyle/>
        <a:p>
          <a:endParaRPr lang="es-CO"/>
        </a:p>
      </dgm:t>
    </dgm:pt>
    <dgm:pt modelId="{13316034-8DEC-46DB-80EE-EDFC92FAAED4}">
      <dgm:prSet phldrT="[Texto]" custT="1"/>
      <dgm:spPr/>
      <dgm:t>
        <a:bodyPr/>
        <a:lstStyle/>
        <a:p>
          <a:pPr algn="just"/>
          <a:r>
            <a:rPr lang="es-ES" sz="1700" b="1" i="0" dirty="0">
              <a:solidFill>
                <a:schemeClr val="tx1"/>
              </a:solidFill>
              <a:latin typeface="Century Gothic" panose="020B0502020202020204" pitchFamily="34" charset="0"/>
            </a:rPr>
            <a:t>Cuando la audiencia pública no pueda ser concluida el día que se convocó, podrá ser suspendida y se continuará al día siguiente.</a:t>
          </a:r>
        </a:p>
        <a:p>
          <a:pPr algn="just"/>
          <a:r>
            <a:rPr lang="es-ES" sz="1700" b="1" i="0" dirty="0">
              <a:solidFill>
                <a:schemeClr val="tx1"/>
              </a:solidFill>
              <a:latin typeface="Century Gothic" panose="020B0502020202020204" pitchFamily="34" charset="0"/>
            </a:rPr>
            <a:t>Cuando ocurran situaciones que perturben o impidan el normal desarrollo de la audiencia pública, el Presidente podrá darla por terminada, de lo cual dejará constancia escrita.</a:t>
          </a:r>
        </a:p>
        <a:p>
          <a:pPr algn="just"/>
          <a:r>
            <a:rPr lang="es-ES" sz="1700" b="1" i="0" dirty="0">
              <a:solidFill>
                <a:schemeClr val="tx1"/>
              </a:solidFill>
              <a:latin typeface="Century Gothic" panose="020B0502020202020204" pitchFamily="34" charset="0"/>
            </a:rPr>
            <a:t>En el evento que no se pueda celebrar la audiencia pública, el jefe de la autoridad ambiental o su delegado, dejará constancia del motivo por el cual esta no se pudo realizar, y se expedirá y fijará un edicto en el que se señalará nueva fecha para su realización.</a:t>
          </a:r>
          <a:endParaRPr lang="es-CO" sz="1700" b="1" dirty="0">
            <a:solidFill>
              <a:schemeClr val="tx1"/>
            </a:solidFill>
            <a:latin typeface="Century Gothic" panose="020B0502020202020204" pitchFamily="34" charset="0"/>
          </a:endParaRPr>
        </a:p>
      </dgm:t>
    </dgm:pt>
    <dgm:pt modelId="{207BA60E-4D17-4D3A-BBF4-8C23709044E7}" type="parTrans" cxnId="{7752BF49-5B76-4D2A-AA0F-7B6511C1F743}">
      <dgm:prSet/>
      <dgm:spPr/>
      <dgm:t>
        <a:bodyPr/>
        <a:lstStyle/>
        <a:p>
          <a:endParaRPr lang="es-CO"/>
        </a:p>
      </dgm:t>
    </dgm:pt>
    <dgm:pt modelId="{50DBE1EB-AA41-49E0-A70E-CC4DA5A53511}" type="sibTrans" cxnId="{7752BF49-5B76-4D2A-AA0F-7B6511C1F743}">
      <dgm:prSet/>
      <dgm:spPr/>
      <dgm:t>
        <a:bodyPr/>
        <a:lstStyle/>
        <a:p>
          <a:endParaRPr lang="es-CO"/>
        </a:p>
      </dgm:t>
    </dgm:pt>
    <dgm:pt modelId="{44B439BB-D8D1-4750-8255-17ACF9DDEA92}" type="pres">
      <dgm:prSet presAssocID="{CB7802BF-F1D6-4285-9B5F-498E7057BB2C}" presName="diagram" presStyleCnt="0">
        <dgm:presLayoutVars>
          <dgm:dir/>
          <dgm:resizeHandles val="exact"/>
        </dgm:presLayoutVars>
      </dgm:prSet>
      <dgm:spPr/>
    </dgm:pt>
    <dgm:pt modelId="{56D97077-600B-43A6-B916-A7319CD75C55}" type="pres">
      <dgm:prSet presAssocID="{BCC94293-3040-4159-8267-06D8685407AC}" presName="node" presStyleLbl="node1" presStyleIdx="0" presStyleCnt="2" custScaleY="149131" custLinFactNeighborX="2329" custLinFactNeighborY="-14482">
        <dgm:presLayoutVars>
          <dgm:bulletEnabled val="1"/>
        </dgm:presLayoutVars>
      </dgm:prSet>
      <dgm:spPr/>
    </dgm:pt>
    <dgm:pt modelId="{744A9163-F67C-42DD-84DB-DEDFD498D76B}" type="pres">
      <dgm:prSet presAssocID="{64C4DF44-7BC1-4413-8424-074076572947}" presName="sibTrans" presStyleCnt="0"/>
      <dgm:spPr/>
    </dgm:pt>
    <dgm:pt modelId="{3783074C-F276-4D33-BC06-24A49012FA91}" type="pres">
      <dgm:prSet presAssocID="{13316034-8DEC-46DB-80EE-EDFC92FAAED4}" presName="node" presStyleLbl="node1" presStyleIdx="1" presStyleCnt="2" custScaleY="148616" custLinFactNeighborX="-2797" custLinFactNeighborY="-14946">
        <dgm:presLayoutVars>
          <dgm:bulletEnabled val="1"/>
        </dgm:presLayoutVars>
      </dgm:prSet>
      <dgm:spPr/>
    </dgm:pt>
  </dgm:ptLst>
  <dgm:cxnLst>
    <dgm:cxn modelId="{A0F81E38-8985-4EBD-B04C-5F59DC1DC396}" srcId="{CB7802BF-F1D6-4285-9B5F-498E7057BB2C}" destId="{BCC94293-3040-4159-8267-06D8685407AC}" srcOrd="0" destOrd="0" parTransId="{4739106E-1870-4AF0-A3AF-973688AA414C}" sibTransId="{64C4DF44-7BC1-4413-8424-074076572947}"/>
    <dgm:cxn modelId="{7752BF49-5B76-4D2A-AA0F-7B6511C1F743}" srcId="{CB7802BF-F1D6-4285-9B5F-498E7057BB2C}" destId="{13316034-8DEC-46DB-80EE-EDFC92FAAED4}" srcOrd="1" destOrd="0" parTransId="{207BA60E-4D17-4D3A-BBF4-8C23709044E7}" sibTransId="{50DBE1EB-AA41-49E0-A70E-CC4DA5A53511}"/>
    <dgm:cxn modelId="{F15505AF-B814-442F-8F30-0D06DC2A90DC}" type="presOf" srcId="{13316034-8DEC-46DB-80EE-EDFC92FAAED4}" destId="{3783074C-F276-4D33-BC06-24A49012FA91}" srcOrd="0" destOrd="0" presId="urn:microsoft.com/office/officeart/2005/8/layout/default"/>
    <dgm:cxn modelId="{998D44B8-0744-4088-807C-23BFA3525601}" type="presOf" srcId="{CB7802BF-F1D6-4285-9B5F-498E7057BB2C}" destId="{44B439BB-D8D1-4750-8255-17ACF9DDEA92}" srcOrd="0" destOrd="0" presId="urn:microsoft.com/office/officeart/2005/8/layout/default"/>
    <dgm:cxn modelId="{1FCFB7DA-C8A7-4A7A-9A04-79A7E67B7B41}" type="presOf" srcId="{BCC94293-3040-4159-8267-06D8685407AC}" destId="{56D97077-600B-43A6-B916-A7319CD75C55}" srcOrd="0" destOrd="0" presId="urn:microsoft.com/office/officeart/2005/8/layout/default"/>
    <dgm:cxn modelId="{868B1BFB-E57F-4264-BB79-A5345FB59C27}" type="presParOf" srcId="{44B439BB-D8D1-4750-8255-17ACF9DDEA92}" destId="{56D97077-600B-43A6-B916-A7319CD75C55}" srcOrd="0" destOrd="0" presId="urn:microsoft.com/office/officeart/2005/8/layout/default"/>
    <dgm:cxn modelId="{665A7A56-6A2C-484D-9CF6-EA7F8768DEB3}" type="presParOf" srcId="{44B439BB-D8D1-4750-8255-17ACF9DDEA92}" destId="{744A9163-F67C-42DD-84DB-DEDFD498D76B}" srcOrd="1" destOrd="0" presId="urn:microsoft.com/office/officeart/2005/8/layout/default"/>
    <dgm:cxn modelId="{CB25CA99-64F6-4544-A1DE-16EADF50EB34}" type="presParOf" srcId="{44B439BB-D8D1-4750-8255-17ACF9DDEA92}" destId="{3783074C-F276-4D33-BC06-24A49012FA91}"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D97077-600B-43A6-B916-A7319CD75C55}">
      <dsp:nvSpPr>
        <dsp:cNvPr id="0" name=""/>
        <dsp:cNvSpPr/>
      </dsp:nvSpPr>
      <dsp:spPr>
        <a:xfrm>
          <a:off x="0" y="189835"/>
          <a:ext cx="4933279" cy="2402647"/>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b="0" i="0" kern="1200" dirty="0">
              <a:solidFill>
                <a:schemeClr val="tx1"/>
              </a:solidFill>
              <a:latin typeface="Century Gothic" panose="020B0502020202020204" pitchFamily="34" charset="0"/>
            </a:rPr>
            <a:t>La audiencia pública ambiental será presidida por el representante de la autoridad ambiental competente o por quien este delegue, quien a su vez hará las veces de moderador y designará un Secretario.</a:t>
          </a:r>
          <a:endParaRPr lang="es-CO" sz="1700" kern="1200" dirty="0">
            <a:solidFill>
              <a:schemeClr val="tx1"/>
            </a:solidFill>
            <a:latin typeface="Century Gothic" panose="020B0502020202020204" pitchFamily="34" charset="0"/>
          </a:endParaRPr>
        </a:p>
      </dsp:txBody>
      <dsp:txXfrm>
        <a:off x="0" y="189835"/>
        <a:ext cx="4933279" cy="2402647"/>
      </dsp:txXfrm>
    </dsp:sp>
    <dsp:sp modelId="{3783074C-F276-4D33-BC06-24A49012FA91}">
      <dsp:nvSpPr>
        <dsp:cNvPr id="0" name=""/>
        <dsp:cNvSpPr/>
      </dsp:nvSpPr>
      <dsp:spPr>
        <a:xfrm>
          <a:off x="5397858" y="189835"/>
          <a:ext cx="5143820" cy="2402647"/>
        </a:xfrm>
        <a:prstGeom prst="rect">
          <a:avLst/>
        </a:prstGeom>
        <a:solidFill>
          <a:schemeClr val="accent3">
            <a:hueOff val="3285135"/>
            <a:satOff val="-17759"/>
            <a:lumOff val="-65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b="0" i="0" kern="1200" dirty="0">
              <a:solidFill>
                <a:schemeClr val="tx1"/>
              </a:solidFill>
              <a:latin typeface="Century Gothic" panose="020B0502020202020204" pitchFamily="34" charset="0"/>
            </a:rPr>
            <a:t>El Presidente dará lectura al orden del día e instalará la audiencia pública, señalando el objeto y alcance del mecanismo de participación ciudadana, el (los) solicitante(s), el proyecto, obra o actividad y el reglamento interno bajo el cual se desarrollará.</a:t>
          </a:r>
          <a:endParaRPr lang="es-CO" sz="1700" kern="1200" dirty="0">
            <a:solidFill>
              <a:schemeClr val="tx1"/>
            </a:solidFill>
            <a:latin typeface="Century Gothic" panose="020B0502020202020204" pitchFamily="34" charset="0"/>
          </a:endParaRPr>
        </a:p>
      </dsp:txBody>
      <dsp:txXfrm>
        <a:off x="5397858" y="189835"/>
        <a:ext cx="5143820" cy="2402647"/>
      </dsp:txXfrm>
    </dsp:sp>
    <dsp:sp modelId="{B7370CF5-0DBA-4B66-96DA-A0F37286AB75}">
      <dsp:nvSpPr>
        <dsp:cNvPr id="0" name=""/>
        <dsp:cNvSpPr/>
      </dsp:nvSpPr>
      <dsp:spPr>
        <a:xfrm>
          <a:off x="0" y="2774377"/>
          <a:ext cx="5008133" cy="2402647"/>
        </a:xfrm>
        <a:prstGeom prst="rect">
          <a:avLst/>
        </a:prstGeom>
        <a:solidFill>
          <a:schemeClr val="accent3">
            <a:hueOff val="6570271"/>
            <a:satOff val="-35519"/>
            <a:lumOff val="-130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b="0" i="0" kern="1200" dirty="0">
              <a:solidFill>
                <a:schemeClr val="tx1"/>
              </a:solidFill>
              <a:latin typeface="Century Gothic" panose="020B0502020202020204" pitchFamily="34" charset="0"/>
            </a:rPr>
            <a:t>Las intervenciones se iniciarán teniendo en cuenta las personas que lo pueden hacer por derecho propio conforme a lo dispuesto en el presente decreto y posteriormente las inscritas. </a:t>
          </a:r>
          <a:r>
            <a:rPr lang="es-ES" sz="1700" b="1" i="0" kern="1200" dirty="0">
              <a:solidFill>
                <a:schemeClr val="tx1"/>
              </a:solidFill>
              <a:latin typeface="Century Gothic" panose="020B0502020202020204" pitchFamily="34" charset="0"/>
            </a:rPr>
            <a:t>El Presidente establecerá la duración de las intervenciones, que será de estricto cumplimiento.</a:t>
          </a:r>
          <a:endParaRPr lang="es-CO" sz="1700" b="1" kern="1200" dirty="0">
            <a:solidFill>
              <a:schemeClr val="tx1"/>
            </a:solidFill>
            <a:latin typeface="Century Gothic" panose="020B0502020202020204" pitchFamily="34" charset="0"/>
          </a:endParaRPr>
        </a:p>
      </dsp:txBody>
      <dsp:txXfrm>
        <a:off x="0" y="2774377"/>
        <a:ext cx="5008133" cy="2402647"/>
      </dsp:txXfrm>
    </dsp:sp>
    <dsp:sp modelId="{35EA7C82-9D76-4549-8C5C-DDD4A41C797C}">
      <dsp:nvSpPr>
        <dsp:cNvPr id="0" name=""/>
        <dsp:cNvSpPr/>
      </dsp:nvSpPr>
      <dsp:spPr>
        <a:xfrm>
          <a:off x="5377515" y="2869407"/>
          <a:ext cx="5207660" cy="2156128"/>
        </a:xfrm>
        <a:prstGeom prst="rect">
          <a:avLst/>
        </a:prstGeom>
        <a:solidFill>
          <a:schemeClr val="accent3">
            <a:hueOff val="9855406"/>
            <a:satOff val="-53278"/>
            <a:lumOff val="-196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b="1" i="0" kern="1200" dirty="0">
              <a:solidFill>
                <a:schemeClr val="tx1"/>
              </a:solidFill>
              <a:latin typeface="Century Gothic" panose="020B0502020202020204" pitchFamily="34" charset="0"/>
            </a:rPr>
            <a:t>Las intervenciones deberán efectuarse de manera respetuosa y referirse exclusivamente al objeto de la audiencia. No se permitirán interpelaciones, ni interrupciones de ninguna índole durante el desarrollo de las mismas.</a:t>
          </a:r>
          <a:endParaRPr lang="es-CO" sz="1700" b="1" kern="1200" dirty="0">
            <a:solidFill>
              <a:schemeClr val="tx1"/>
            </a:solidFill>
            <a:latin typeface="Century Gothic" panose="020B0502020202020204" pitchFamily="34" charset="0"/>
          </a:endParaRPr>
        </a:p>
      </dsp:txBody>
      <dsp:txXfrm>
        <a:off x="5377515" y="2869407"/>
        <a:ext cx="5207660" cy="2156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D97077-600B-43A6-B916-A7319CD75C55}">
      <dsp:nvSpPr>
        <dsp:cNvPr id="0" name=""/>
        <dsp:cNvSpPr/>
      </dsp:nvSpPr>
      <dsp:spPr>
        <a:xfrm>
          <a:off x="0" y="2647218"/>
          <a:ext cx="4290835" cy="2264412"/>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b="0" i="0" kern="1200" dirty="0">
              <a:solidFill>
                <a:schemeClr val="tx1"/>
              </a:solidFill>
              <a:latin typeface="Century Gothic" panose="020B0502020202020204" pitchFamily="34" charset="0"/>
            </a:rPr>
            <a:t>La audiencia pública deberá ser registrada en medios magnetofónicos y/o audiovisuales.</a:t>
          </a:r>
          <a:endParaRPr lang="es-CO" sz="1700" kern="1200" dirty="0">
            <a:solidFill>
              <a:schemeClr val="tx1"/>
            </a:solidFill>
            <a:latin typeface="Century Gothic" panose="020B0502020202020204" pitchFamily="34" charset="0"/>
          </a:endParaRPr>
        </a:p>
      </dsp:txBody>
      <dsp:txXfrm>
        <a:off x="0" y="2647218"/>
        <a:ext cx="4290835" cy="2264412"/>
      </dsp:txXfrm>
    </dsp:sp>
    <dsp:sp modelId="{3783074C-F276-4D33-BC06-24A49012FA91}">
      <dsp:nvSpPr>
        <dsp:cNvPr id="0" name=""/>
        <dsp:cNvSpPr/>
      </dsp:nvSpPr>
      <dsp:spPr>
        <a:xfrm>
          <a:off x="4722911" y="2647218"/>
          <a:ext cx="6366320" cy="2264412"/>
        </a:xfrm>
        <a:prstGeom prst="rect">
          <a:avLst/>
        </a:prstGeom>
        <a:solidFill>
          <a:schemeClr val="accent3">
            <a:hueOff val="3285135"/>
            <a:satOff val="-17759"/>
            <a:lumOff val="-65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b="0" i="0" kern="1200" dirty="0">
              <a:solidFill>
                <a:schemeClr val="tx1"/>
              </a:solidFill>
              <a:latin typeface="Century Gothic" panose="020B0502020202020204" pitchFamily="34" charset="0"/>
            </a:rPr>
            <a:t>En las audiencias públicas que se realicen durante el seguimiento a los proyectos, obras o actividades sujetos a licencia o permiso ambiental, la autoridad ambiental competente efectuará una presentación de las actuaciones surtidas durante el procedimiento administrativo correspondiente.</a:t>
          </a:r>
          <a:endParaRPr lang="es-CO" sz="1700" kern="1200" dirty="0">
            <a:solidFill>
              <a:schemeClr val="tx1"/>
            </a:solidFill>
            <a:latin typeface="Century Gothic" panose="020B0502020202020204" pitchFamily="34" charset="0"/>
          </a:endParaRPr>
        </a:p>
      </dsp:txBody>
      <dsp:txXfrm>
        <a:off x="4722911" y="2647218"/>
        <a:ext cx="6366320" cy="2264412"/>
      </dsp:txXfrm>
    </dsp:sp>
    <dsp:sp modelId="{086BE935-429B-4FA5-BA34-EA6DD989B7CC}">
      <dsp:nvSpPr>
        <dsp:cNvPr id="0" name=""/>
        <dsp:cNvSpPr/>
      </dsp:nvSpPr>
      <dsp:spPr>
        <a:xfrm>
          <a:off x="0" y="333796"/>
          <a:ext cx="4307516" cy="1931430"/>
        </a:xfrm>
        <a:prstGeom prst="rect">
          <a:avLst/>
        </a:prstGeom>
        <a:solidFill>
          <a:schemeClr val="accent3">
            <a:hueOff val="6570271"/>
            <a:satOff val="-35519"/>
            <a:lumOff val="-130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b="0" i="0" kern="1200" dirty="0">
              <a:solidFill>
                <a:schemeClr val="tx1"/>
              </a:solidFill>
              <a:latin typeface="Century Gothic" panose="020B0502020202020204" pitchFamily="34" charset="0"/>
            </a:rPr>
            <a:t>Durante la realización de la audiencia pública los intervinientes </a:t>
          </a:r>
          <a:r>
            <a:rPr lang="es-ES" sz="1700" b="1" i="0" u="sng" kern="1200" dirty="0">
              <a:solidFill>
                <a:schemeClr val="tx1"/>
              </a:solidFill>
              <a:latin typeface="Century Gothic" panose="020B0502020202020204" pitchFamily="34" charset="0"/>
            </a:rPr>
            <a:t>podrán aportar documentos y pruebas</a:t>
          </a:r>
          <a:r>
            <a:rPr lang="es-ES" sz="1700" b="0" i="0" kern="1200" dirty="0">
              <a:solidFill>
                <a:schemeClr val="tx1"/>
              </a:solidFill>
              <a:latin typeface="Century Gothic" panose="020B0502020202020204" pitchFamily="34" charset="0"/>
            </a:rPr>
            <a:t>, los cuales serán entregados al Secretario.</a:t>
          </a:r>
          <a:endParaRPr lang="es-CO" sz="1700" kern="1200" dirty="0">
            <a:solidFill>
              <a:schemeClr val="tx1"/>
            </a:solidFill>
            <a:latin typeface="Century Gothic" panose="020B0502020202020204" pitchFamily="34" charset="0"/>
          </a:endParaRPr>
        </a:p>
      </dsp:txBody>
      <dsp:txXfrm>
        <a:off x="0" y="333796"/>
        <a:ext cx="4307516" cy="1931430"/>
      </dsp:txXfrm>
    </dsp:sp>
    <dsp:sp modelId="{F4666205-984D-4D64-9C7A-C43C1CBFCF29}">
      <dsp:nvSpPr>
        <dsp:cNvPr id="0" name=""/>
        <dsp:cNvSpPr/>
      </dsp:nvSpPr>
      <dsp:spPr>
        <a:xfrm>
          <a:off x="4680516" y="342944"/>
          <a:ext cx="6399154" cy="2045149"/>
        </a:xfrm>
        <a:prstGeom prst="rect">
          <a:avLst/>
        </a:prstGeom>
        <a:solidFill>
          <a:schemeClr val="accent3">
            <a:hueOff val="9855406"/>
            <a:satOff val="-53278"/>
            <a:lumOff val="-196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b="0" i="0" kern="1200" dirty="0">
              <a:solidFill>
                <a:schemeClr val="tx1"/>
              </a:solidFill>
              <a:latin typeface="Century Gothic" panose="020B0502020202020204" pitchFamily="34" charset="0"/>
            </a:rPr>
            <a:t>En la intervención del interesado o beneficiario de la licencia o permiso ambiental se presentará el proyecto con énfasis en la identificación de los impactos, las medidas de manejo ambiental propuestas o implementadas y los procedimientos utilizados para la participación de la comunidad en la elaboración de los estudios ambientales y/o en la ejecución del proyecto.</a:t>
          </a:r>
          <a:endParaRPr lang="es-CO" sz="1700" kern="1200" dirty="0">
            <a:solidFill>
              <a:schemeClr val="tx1"/>
            </a:solidFill>
            <a:latin typeface="Century Gothic" panose="020B0502020202020204" pitchFamily="34" charset="0"/>
          </a:endParaRPr>
        </a:p>
      </dsp:txBody>
      <dsp:txXfrm>
        <a:off x="4680516" y="342944"/>
        <a:ext cx="6399154" cy="20451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D97077-600B-43A6-B916-A7319CD75C55}">
      <dsp:nvSpPr>
        <dsp:cNvPr id="0" name=""/>
        <dsp:cNvSpPr/>
      </dsp:nvSpPr>
      <dsp:spPr>
        <a:xfrm>
          <a:off x="115429" y="0"/>
          <a:ext cx="4902204" cy="438642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b="0" i="0" kern="1200" dirty="0">
              <a:solidFill>
                <a:schemeClr val="tx1"/>
              </a:solidFill>
              <a:latin typeface="Century Gothic" panose="020B0502020202020204" pitchFamily="34" charset="0"/>
            </a:rPr>
            <a:t>Agotado el orden del día, el Presidente dará por terminada la audiencia pública ambiental. Dentro de los cinco (5) días hábiles siguientes a la celebración de la audiencia pública, la autoridad ambiental competente levantará un acta de la misma, que será suscrita por el Presidente, en la cual se recogerán los aspectos más importantes expuestos durante su realización y serán objeto de análisis y evaluación de manera expresa al momento de adoptar la decisión a que haya lugar. El acta de la audiencia pública ambiental y los documentos aportados por los intervinientes formarán parte del expediente respectivo.</a:t>
          </a:r>
          <a:endParaRPr lang="es-CO" sz="1700" kern="1200" dirty="0">
            <a:solidFill>
              <a:schemeClr val="tx1"/>
            </a:solidFill>
            <a:latin typeface="Century Gothic" panose="020B0502020202020204" pitchFamily="34" charset="0"/>
          </a:endParaRPr>
        </a:p>
      </dsp:txBody>
      <dsp:txXfrm>
        <a:off x="115429" y="0"/>
        <a:ext cx="4902204" cy="4386424"/>
      </dsp:txXfrm>
    </dsp:sp>
    <dsp:sp modelId="{3783074C-F276-4D33-BC06-24A49012FA91}">
      <dsp:nvSpPr>
        <dsp:cNvPr id="0" name=""/>
        <dsp:cNvSpPr/>
      </dsp:nvSpPr>
      <dsp:spPr>
        <a:xfrm>
          <a:off x="5256567" y="0"/>
          <a:ext cx="4902204" cy="4371276"/>
        </a:xfrm>
        <a:prstGeom prst="rect">
          <a:avLst/>
        </a:prstGeom>
        <a:solidFill>
          <a:schemeClr val="accent3">
            <a:hueOff val="9855406"/>
            <a:satOff val="-53278"/>
            <a:lumOff val="-196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ES" sz="1700" b="1" i="0" kern="1200" dirty="0">
              <a:solidFill>
                <a:schemeClr val="tx1"/>
              </a:solidFill>
              <a:latin typeface="Century Gothic" panose="020B0502020202020204" pitchFamily="34" charset="0"/>
            </a:rPr>
            <a:t>Cuando la audiencia pública no pueda ser concluida el día que se convocó, podrá ser suspendida y se continuará al día siguiente.</a:t>
          </a:r>
        </a:p>
        <a:p>
          <a:pPr marL="0" lvl="0" indent="0" algn="just" defTabSz="755650">
            <a:lnSpc>
              <a:spcPct val="90000"/>
            </a:lnSpc>
            <a:spcBef>
              <a:spcPct val="0"/>
            </a:spcBef>
            <a:spcAft>
              <a:spcPct val="35000"/>
            </a:spcAft>
            <a:buNone/>
          </a:pPr>
          <a:r>
            <a:rPr lang="es-ES" sz="1700" b="1" i="0" kern="1200" dirty="0">
              <a:solidFill>
                <a:schemeClr val="tx1"/>
              </a:solidFill>
              <a:latin typeface="Century Gothic" panose="020B0502020202020204" pitchFamily="34" charset="0"/>
            </a:rPr>
            <a:t>Cuando ocurran situaciones que perturben o impidan el normal desarrollo de la audiencia pública, el Presidente podrá darla por terminada, de lo cual dejará constancia escrita.</a:t>
          </a:r>
        </a:p>
        <a:p>
          <a:pPr marL="0" lvl="0" indent="0" algn="just" defTabSz="755650">
            <a:lnSpc>
              <a:spcPct val="90000"/>
            </a:lnSpc>
            <a:spcBef>
              <a:spcPct val="0"/>
            </a:spcBef>
            <a:spcAft>
              <a:spcPct val="35000"/>
            </a:spcAft>
            <a:buNone/>
          </a:pPr>
          <a:r>
            <a:rPr lang="es-ES" sz="1700" b="1" i="0" kern="1200" dirty="0">
              <a:solidFill>
                <a:schemeClr val="tx1"/>
              </a:solidFill>
              <a:latin typeface="Century Gothic" panose="020B0502020202020204" pitchFamily="34" charset="0"/>
            </a:rPr>
            <a:t>En el evento que no se pueda celebrar la audiencia pública, el jefe de la autoridad ambiental o su delegado, dejará constancia del motivo por el cual esta no se pudo realizar, y se expedirá y fijará un edicto en el que se señalará nueva fecha para su realización.</a:t>
          </a:r>
          <a:endParaRPr lang="es-CO" sz="1700" b="1" kern="1200" dirty="0">
            <a:solidFill>
              <a:schemeClr val="tx1"/>
            </a:solidFill>
            <a:latin typeface="Century Gothic" panose="020B0502020202020204" pitchFamily="34" charset="0"/>
          </a:endParaRPr>
        </a:p>
      </dsp:txBody>
      <dsp:txXfrm>
        <a:off x="5256567" y="0"/>
        <a:ext cx="4902204" cy="43712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574516"/>
          </a:xfrm>
          <a:prstGeom prst="rect">
            <a:avLst/>
          </a:prstGeom>
        </p:spPr>
        <p:txBody>
          <a:bodyPr vert="horz" lIns="102700" tIns="51350" rIns="102700" bIns="51350" rtlCol="0"/>
          <a:lstStyle>
            <a:lvl1pPr algn="l" eaLnBrk="1" fontAlgn="auto" hangingPunct="1">
              <a:spcBef>
                <a:spcPts val="0"/>
              </a:spcBef>
              <a:spcAft>
                <a:spcPts val="0"/>
              </a:spcAft>
              <a:defRPr sz="1300">
                <a:latin typeface="+mn-lt"/>
              </a:defRPr>
            </a:lvl1pPr>
          </a:lstStyle>
          <a:p>
            <a:pPr>
              <a:defRPr/>
            </a:pPr>
            <a:endParaRPr lang="es-CO"/>
          </a:p>
        </p:txBody>
      </p:sp>
      <p:sp>
        <p:nvSpPr>
          <p:cNvPr id="3" name="2 Marcador de fecha"/>
          <p:cNvSpPr>
            <a:spLocks noGrp="1"/>
          </p:cNvSpPr>
          <p:nvPr>
            <p:ph type="dt" sz="quarter" idx="1"/>
          </p:nvPr>
        </p:nvSpPr>
        <p:spPr>
          <a:xfrm>
            <a:off x="3970938" y="0"/>
            <a:ext cx="3037840" cy="574516"/>
          </a:xfrm>
          <a:prstGeom prst="rect">
            <a:avLst/>
          </a:prstGeom>
        </p:spPr>
        <p:txBody>
          <a:bodyPr vert="horz" lIns="102700" tIns="51350" rIns="102700" bIns="51350" rtlCol="0"/>
          <a:lstStyle>
            <a:lvl1pPr algn="r" eaLnBrk="1" fontAlgn="auto" hangingPunct="1">
              <a:spcBef>
                <a:spcPts val="0"/>
              </a:spcBef>
              <a:spcAft>
                <a:spcPts val="0"/>
              </a:spcAft>
              <a:defRPr sz="1300">
                <a:latin typeface="+mn-lt"/>
              </a:defRPr>
            </a:lvl1pPr>
          </a:lstStyle>
          <a:p>
            <a:pPr>
              <a:defRPr/>
            </a:pPr>
            <a:fld id="{E4AE02D5-AC43-43D8-85CE-CC4761DFEB3B}" type="datetimeFigureOut">
              <a:rPr lang="es-CO"/>
              <a:pPr>
                <a:defRPr/>
              </a:pPr>
              <a:t>6/02/2023</a:t>
            </a:fld>
            <a:endParaRPr lang="es-CO"/>
          </a:p>
        </p:txBody>
      </p:sp>
      <p:sp>
        <p:nvSpPr>
          <p:cNvPr id="4" name="3 Marcador de pie de página"/>
          <p:cNvSpPr>
            <a:spLocks noGrp="1"/>
          </p:cNvSpPr>
          <p:nvPr>
            <p:ph type="ftr" sz="quarter" idx="2"/>
          </p:nvPr>
        </p:nvSpPr>
        <p:spPr>
          <a:xfrm>
            <a:off x="0" y="10913816"/>
            <a:ext cx="3037840" cy="574516"/>
          </a:xfrm>
          <a:prstGeom prst="rect">
            <a:avLst/>
          </a:prstGeom>
        </p:spPr>
        <p:txBody>
          <a:bodyPr vert="horz" lIns="102700" tIns="51350" rIns="102700" bIns="51350" rtlCol="0" anchor="b"/>
          <a:lstStyle>
            <a:lvl1pPr algn="l" eaLnBrk="1" fontAlgn="auto" hangingPunct="1">
              <a:spcBef>
                <a:spcPts val="0"/>
              </a:spcBef>
              <a:spcAft>
                <a:spcPts val="0"/>
              </a:spcAft>
              <a:defRPr sz="1300">
                <a:latin typeface="+mn-lt"/>
              </a:defRPr>
            </a:lvl1pPr>
          </a:lstStyle>
          <a:p>
            <a:pPr>
              <a:defRPr/>
            </a:pPr>
            <a:endParaRPr lang="es-CO"/>
          </a:p>
        </p:txBody>
      </p:sp>
      <p:sp>
        <p:nvSpPr>
          <p:cNvPr id="5" name="4 Marcador de número de diapositiva"/>
          <p:cNvSpPr>
            <a:spLocks noGrp="1"/>
          </p:cNvSpPr>
          <p:nvPr>
            <p:ph type="sldNum" sz="quarter" idx="3"/>
          </p:nvPr>
        </p:nvSpPr>
        <p:spPr>
          <a:xfrm>
            <a:off x="3970938" y="10913816"/>
            <a:ext cx="3037840" cy="574516"/>
          </a:xfrm>
          <a:prstGeom prst="rect">
            <a:avLst/>
          </a:prstGeom>
        </p:spPr>
        <p:txBody>
          <a:bodyPr vert="horz" wrap="square" lIns="102700" tIns="51350" rIns="102700" bIns="51350" numCol="1" anchor="b" anchorCtr="0" compatLnSpc="1">
            <a:prstTxWarp prst="textNoShape">
              <a:avLst/>
            </a:prstTxWarp>
          </a:bodyPr>
          <a:lstStyle>
            <a:lvl1pPr algn="r" eaLnBrk="1" hangingPunct="1">
              <a:defRPr sz="1300">
                <a:latin typeface="Calibri" pitchFamily="34" charset="0"/>
              </a:defRPr>
            </a:lvl1pPr>
          </a:lstStyle>
          <a:p>
            <a:fld id="{A829A78E-ACC0-4B83-9685-BC9B84D13243}" type="slidenum">
              <a:rPr lang="es-CO" altLang="es-CO"/>
              <a:pPr/>
              <a:t>‹Nº›</a:t>
            </a:fld>
            <a:endParaRPr lang="es-CO" altLang="es-CO"/>
          </a:p>
        </p:txBody>
      </p:sp>
    </p:spTree>
    <p:extLst>
      <p:ext uri="{BB962C8B-B14F-4D97-AF65-F5344CB8AC3E}">
        <p14:creationId xmlns:p14="http://schemas.microsoft.com/office/powerpoint/2010/main" val="2906263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574516"/>
          </a:xfrm>
          <a:prstGeom prst="rect">
            <a:avLst/>
          </a:prstGeom>
        </p:spPr>
        <p:txBody>
          <a:bodyPr vert="horz" lIns="102700" tIns="51350" rIns="102700" bIns="51350" rtlCol="0"/>
          <a:lstStyle>
            <a:lvl1pPr algn="l" eaLnBrk="1" fontAlgn="auto" hangingPunct="1">
              <a:spcBef>
                <a:spcPts val="0"/>
              </a:spcBef>
              <a:spcAft>
                <a:spcPts val="0"/>
              </a:spcAft>
              <a:defRPr sz="1300">
                <a:latin typeface="+mn-lt"/>
              </a:defRPr>
            </a:lvl1pPr>
          </a:lstStyle>
          <a:p>
            <a:pPr>
              <a:defRPr/>
            </a:pPr>
            <a:endParaRPr lang="es-CO"/>
          </a:p>
        </p:txBody>
      </p:sp>
      <p:sp>
        <p:nvSpPr>
          <p:cNvPr id="3" name="2 Marcador de fecha"/>
          <p:cNvSpPr>
            <a:spLocks noGrp="1"/>
          </p:cNvSpPr>
          <p:nvPr>
            <p:ph type="dt" idx="1"/>
          </p:nvPr>
        </p:nvSpPr>
        <p:spPr>
          <a:xfrm>
            <a:off x="3970938" y="0"/>
            <a:ext cx="3037840" cy="574516"/>
          </a:xfrm>
          <a:prstGeom prst="rect">
            <a:avLst/>
          </a:prstGeom>
        </p:spPr>
        <p:txBody>
          <a:bodyPr vert="horz" lIns="102700" tIns="51350" rIns="102700" bIns="51350" rtlCol="0"/>
          <a:lstStyle>
            <a:lvl1pPr algn="r" eaLnBrk="1" fontAlgn="auto" hangingPunct="1">
              <a:spcBef>
                <a:spcPts val="0"/>
              </a:spcBef>
              <a:spcAft>
                <a:spcPts val="0"/>
              </a:spcAft>
              <a:defRPr sz="1300">
                <a:latin typeface="+mn-lt"/>
              </a:defRPr>
            </a:lvl1pPr>
          </a:lstStyle>
          <a:p>
            <a:pPr>
              <a:defRPr/>
            </a:pPr>
            <a:fld id="{3AE155F4-8CF9-43C2-AC04-8BA3D2104051}" type="datetimeFigureOut">
              <a:rPr lang="es-CO"/>
              <a:pPr>
                <a:defRPr/>
              </a:pPr>
              <a:t>6/02/2023</a:t>
            </a:fld>
            <a:endParaRPr lang="es-CO"/>
          </a:p>
        </p:txBody>
      </p:sp>
      <p:sp>
        <p:nvSpPr>
          <p:cNvPr id="4" name="3 Marcador de imagen de diapositiva"/>
          <p:cNvSpPr>
            <a:spLocks noGrp="1" noRot="1" noChangeAspect="1"/>
          </p:cNvSpPr>
          <p:nvPr>
            <p:ph type="sldImg" idx="2"/>
          </p:nvPr>
        </p:nvSpPr>
        <p:spPr>
          <a:xfrm>
            <a:off x="-323850" y="862013"/>
            <a:ext cx="7658100" cy="4308475"/>
          </a:xfrm>
          <a:prstGeom prst="rect">
            <a:avLst/>
          </a:prstGeom>
          <a:noFill/>
          <a:ln w="12700">
            <a:solidFill>
              <a:prstClr val="black"/>
            </a:solidFill>
          </a:ln>
        </p:spPr>
        <p:txBody>
          <a:bodyPr vert="horz" lIns="102700" tIns="51350" rIns="102700" bIns="51350" rtlCol="0" anchor="ctr"/>
          <a:lstStyle/>
          <a:p>
            <a:pPr lvl="0"/>
            <a:endParaRPr lang="es-CO" noProof="0"/>
          </a:p>
        </p:txBody>
      </p:sp>
      <p:sp>
        <p:nvSpPr>
          <p:cNvPr id="5" name="4 Marcador de notas"/>
          <p:cNvSpPr>
            <a:spLocks noGrp="1"/>
          </p:cNvSpPr>
          <p:nvPr>
            <p:ph type="body" sz="quarter" idx="3"/>
          </p:nvPr>
        </p:nvSpPr>
        <p:spPr>
          <a:xfrm>
            <a:off x="701040" y="5457905"/>
            <a:ext cx="5608320" cy="5170646"/>
          </a:xfrm>
          <a:prstGeom prst="rect">
            <a:avLst/>
          </a:prstGeom>
        </p:spPr>
        <p:txBody>
          <a:bodyPr vert="horz" lIns="102700" tIns="51350" rIns="102700" bIns="5135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CO" noProof="0"/>
          </a:p>
        </p:txBody>
      </p:sp>
      <p:sp>
        <p:nvSpPr>
          <p:cNvPr id="6" name="5 Marcador de pie de página"/>
          <p:cNvSpPr>
            <a:spLocks noGrp="1"/>
          </p:cNvSpPr>
          <p:nvPr>
            <p:ph type="ftr" sz="quarter" idx="4"/>
          </p:nvPr>
        </p:nvSpPr>
        <p:spPr>
          <a:xfrm>
            <a:off x="0" y="10913816"/>
            <a:ext cx="3037840" cy="574516"/>
          </a:xfrm>
          <a:prstGeom prst="rect">
            <a:avLst/>
          </a:prstGeom>
        </p:spPr>
        <p:txBody>
          <a:bodyPr vert="horz" lIns="102700" tIns="51350" rIns="102700" bIns="51350" rtlCol="0" anchor="b"/>
          <a:lstStyle>
            <a:lvl1pPr algn="l" eaLnBrk="1" fontAlgn="auto" hangingPunct="1">
              <a:spcBef>
                <a:spcPts val="0"/>
              </a:spcBef>
              <a:spcAft>
                <a:spcPts val="0"/>
              </a:spcAft>
              <a:defRPr sz="1300">
                <a:latin typeface="+mn-lt"/>
              </a:defRPr>
            </a:lvl1pPr>
          </a:lstStyle>
          <a:p>
            <a:pPr>
              <a:defRPr/>
            </a:pPr>
            <a:endParaRPr lang="es-CO"/>
          </a:p>
        </p:txBody>
      </p:sp>
      <p:sp>
        <p:nvSpPr>
          <p:cNvPr id="7" name="6 Marcador de número de diapositiva"/>
          <p:cNvSpPr>
            <a:spLocks noGrp="1"/>
          </p:cNvSpPr>
          <p:nvPr>
            <p:ph type="sldNum" sz="quarter" idx="5"/>
          </p:nvPr>
        </p:nvSpPr>
        <p:spPr>
          <a:xfrm>
            <a:off x="3970938" y="10913816"/>
            <a:ext cx="3037840" cy="574516"/>
          </a:xfrm>
          <a:prstGeom prst="rect">
            <a:avLst/>
          </a:prstGeom>
        </p:spPr>
        <p:txBody>
          <a:bodyPr vert="horz" wrap="square" lIns="102700" tIns="51350" rIns="102700" bIns="51350" numCol="1" anchor="b" anchorCtr="0" compatLnSpc="1">
            <a:prstTxWarp prst="textNoShape">
              <a:avLst/>
            </a:prstTxWarp>
          </a:bodyPr>
          <a:lstStyle>
            <a:lvl1pPr algn="r" eaLnBrk="1" hangingPunct="1">
              <a:defRPr sz="1300">
                <a:latin typeface="Calibri" pitchFamily="34" charset="0"/>
              </a:defRPr>
            </a:lvl1pPr>
          </a:lstStyle>
          <a:p>
            <a:fld id="{252D01E0-BA80-45CD-BE0A-56B3863B4F2B}" type="slidenum">
              <a:rPr lang="es-CO" altLang="es-CO"/>
              <a:pPr/>
              <a:t>‹Nº›</a:t>
            </a:fld>
            <a:endParaRPr lang="es-CO" altLang="es-CO"/>
          </a:p>
        </p:txBody>
      </p:sp>
    </p:spTree>
    <p:extLst>
      <p:ext uri="{BB962C8B-B14F-4D97-AF65-F5344CB8AC3E}">
        <p14:creationId xmlns:p14="http://schemas.microsoft.com/office/powerpoint/2010/main" val="15029243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Marcador de imagen de diapositiva"/>
          <p:cNvSpPr>
            <a:spLocks noGrp="1" noRot="1" noChangeAspect="1" noTextEdit="1"/>
          </p:cNvSpPr>
          <p:nvPr>
            <p:ph type="sldImg"/>
          </p:nvPr>
        </p:nvSpPr>
        <p:spPr bwMode="auto">
          <a:xfrm>
            <a:off x="-323850" y="862013"/>
            <a:ext cx="7658100" cy="4308475"/>
          </a:xfrm>
          <a:noFill/>
          <a:ln>
            <a:solidFill>
              <a:srgbClr val="000000"/>
            </a:solidFill>
            <a:miter lim="800000"/>
            <a:headEnd/>
            <a:tailEnd/>
          </a:ln>
        </p:spPr>
      </p:sp>
      <p:sp>
        <p:nvSpPr>
          <p:cNvPr id="26627"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ltLang="es-CO" dirty="0"/>
          </a:p>
        </p:txBody>
      </p:sp>
      <p:sp>
        <p:nvSpPr>
          <p:cNvPr id="26628" name="3 Marcador de número de diapositiva"/>
          <p:cNvSpPr>
            <a:spLocks noGrp="1"/>
          </p:cNvSpPr>
          <p:nvPr>
            <p:ph type="sldNum" sz="quarter" idx="5"/>
          </p:nvPr>
        </p:nvSpPr>
        <p:spPr bwMode="auto">
          <a:noFill/>
          <a:ln>
            <a:miter lim="800000"/>
            <a:headEnd/>
            <a:tailEnd/>
          </a:ln>
        </p:spPr>
        <p:txBody>
          <a:bodyPr/>
          <a:lstStyle/>
          <a:p>
            <a:fld id="{F060C5FE-80A0-46A6-95BA-D9724D1D1CD1}" type="slidenum">
              <a:rPr lang="es-CO" altLang="es-CO"/>
              <a:pPr/>
              <a:t>1</a:t>
            </a:fld>
            <a:endParaRPr lang="es-CO" altLang="es-CO" dirty="0"/>
          </a:p>
        </p:txBody>
      </p:sp>
    </p:spTree>
    <p:extLst>
      <p:ext uri="{BB962C8B-B14F-4D97-AF65-F5344CB8AC3E}">
        <p14:creationId xmlns:p14="http://schemas.microsoft.com/office/powerpoint/2010/main" val="3207515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B10DBC87-0E29-4E34-B3F2-B538A0A5F13C}" type="slidenum">
              <a:rPr lang="es-CO" smtClean="0"/>
              <a:t>2</a:t>
            </a:fld>
            <a:endParaRPr lang="es-CO"/>
          </a:p>
        </p:txBody>
      </p:sp>
    </p:spTree>
    <p:extLst>
      <p:ext uri="{BB962C8B-B14F-4D97-AF65-F5344CB8AC3E}">
        <p14:creationId xmlns:p14="http://schemas.microsoft.com/office/powerpoint/2010/main" val="1789980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B10DBC87-0E29-4E34-B3F2-B538A0A5F13C}" type="slidenum">
              <a:rPr lang="es-CO" smtClean="0"/>
              <a:t>3</a:t>
            </a:fld>
            <a:endParaRPr lang="es-CO"/>
          </a:p>
        </p:txBody>
      </p:sp>
    </p:spTree>
    <p:extLst>
      <p:ext uri="{BB962C8B-B14F-4D97-AF65-F5344CB8AC3E}">
        <p14:creationId xmlns:p14="http://schemas.microsoft.com/office/powerpoint/2010/main" val="2618942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B10DBC87-0E29-4E34-B3F2-B538A0A5F13C}" type="slidenum">
              <a:rPr lang="es-CO" smtClean="0"/>
              <a:t>4</a:t>
            </a:fld>
            <a:endParaRPr lang="es-CO"/>
          </a:p>
        </p:txBody>
      </p:sp>
    </p:spTree>
    <p:extLst>
      <p:ext uri="{BB962C8B-B14F-4D97-AF65-F5344CB8AC3E}">
        <p14:creationId xmlns:p14="http://schemas.microsoft.com/office/powerpoint/2010/main" val="3594610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B10DBC87-0E29-4E34-B3F2-B538A0A5F13C}" type="slidenum">
              <a:rPr lang="es-CO" smtClean="0"/>
              <a:t>5</a:t>
            </a:fld>
            <a:endParaRPr lang="es-CO"/>
          </a:p>
        </p:txBody>
      </p:sp>
    </p:spTree>
    <p:extLst>
      <p:ext uri="{BB962C8B-B14F-4D97-AF65-F5344CB8AC3E}">
        <p14:creationId xmlns:p14="http://schemas.microsoft.com/office/powerpoint/2010/main" val="1076656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77542409-6A04-4DC6-AC3A-D3758287A8F2}" type="slidenum">
              <a:rPr lang="es-ES" smtClean="0"/>
              <a:t>6</a:t>
            </a:fld>
            <a:endParaRPr lang="es-ES" dirty="0"/>
          </a:p>
        </p:txBody>
      </p:sp>
    </p:spTree>
    <p:extLst>
      <p:ext uri="{BB962C8B-B14F-4D97-AF65-F5344CB8AC3E}">
        <p14:creationId xmlns:p14="http://schemas.microsoft.com/office/powerpoint/2010/main" val="1127650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77542409-6A04-4DC6-AC3A-D3758287A8F2}" type="slidenum">
              <a:rPr lang="es-ES" smtClean="0"/>
              <a:t>8</a:t>
            </a:fld>
            <a:endParaRPr lang="es-ES" dirty="0"/>
          </a:p>
        </p:txBody>
      </p:sp>
    </p:spTree>
    <p:extLst>
      <p:ext uri="{BB962C8B-B14F-4D97-AF65-F5344CB8AC3E}">
        <p14:creationId xmlns:p14="http://schemas.microsoft.com/office/powerpoint/2010/main" val="2741697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77542409-6A04-4DC6-AC3A-D3758287A8F2}" type="slidenum">
              <a:rPr lang="es-ES" smtClean="0"/>
              <a:t>9</a:t>
            </a:fld>
            <a:endParaRPr lang="es-ES" dirty="0"/>
          </a:p>
        </p:txBody>
      </p:sp>
    </p:spTree>
    <p:extLst>
      <p:ext uri="{BB962C8B-B14F-4D97-AF65-F5344CB8AC3E}">
        <p14:creationId xmlns:p14="http://schemas.microsoft.com/office/powerpoint/2010/main" val="200488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pPr>
              <a:defRPr/>
            </a:pPr>
            <a:fld id="{36906407-6270-4F48-9300-972BC9DD18C3}" type="datetimeFigureOut">
              <a:rPr lang="es-CO" smtClean="0"/>
              <a:pPr>
                <a:defRPr/>
              </a:pPr>
              <a:t>6/02/2023</a:t>
            </a:fld>
            <a:endParaRPr lang="es-CO"/>
          </a:p>
        </p:txBody>
      </p:sp>
      <p:sp>
        <p:nvSpPr>
          <p:cNvPr id="5" name="Footer Placeholder 4"/>
          <p:cNvSpPr>
            <a:spLocks noGrp="1"/>
          </p:cNvSpPr>
          <p:nvPr>
            <p:ph type="ftr" sz="quarter" idx="11"/>
          </p:nvPr>
        </p:nvSpPr>
        <p:spPr/>
        <p:txBody>
          <a:bodyPr/>
          <a:lstStyle>
            <a:lvl1pPr>
              <a:defRPr>
                <a:solidFill>
                  <a:srgbClr val="FFFFFF"/>
                </a:solidFill>
              </a:defRPr>
            </a:lvl1pPr>
          </a:lstStyle>
          <a:p>
            <a:pPr>
              <a:defRPr/>
            </a:pPr>
            <a:endParaRPr lang="es-CO"/>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254FF0A-6FCA-4EA2-AF63-C0AA0FBAF436}" type="slidenum">
              <a:rPr lang="es-CO" altLang="es-CO" smtClean="0"/>
              <a:pPr/>
              <a:t>‹Nº›</a:t>
            </a:fld>
            <a:endParaRPr lang="es-CO" altLang="es-CO"/>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2145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36906407-6270-4F48-9300-972BC9DD18C3}" type="datetimeFigureOut">
              <a:rPr lang="es-CO" smtClean="0"/>
              <a:pPr>
                <a:defRPr/>
              </a:pPr>
              <a:t>6/02/2023</a:t>
            </a:fld>
            <a:endParaRPr lang="es-CO"/>
          </a:p>
        </p:txBody>
      </p:sp>
      <p:sp>
        <p:nvSpPr>
          <p:cNvPr id="5" name="Footer Placeholder 4"/>
          <p:cNvSpPr>
            <a:spLocks noGrp="1"/>
          </p:cNvSpPr>
          <p:nvPr>
            <p:ph type="ftr" sz="quarter" idx="11"/>
          </p:nvPr>
        </p:nvSpPr>
        <p:spPr/>
        <p:txBody>
          <a:bodyPr/>
          <a:lstStyle/>
          <a:p>
            <a:pPr>
              <a:defRPr/>
            </a:pPr>
            <a:endParaRPr lang="es-CO"/>
          </a:p>
        </p:txBody>
      </p:sp>
      <p:sp>
        <p:nvSpPr>
          <p:cNvPr id="6" name="Slide Number Placeholder 5"/>
          <p:cNvSpPr>
            <a:spLocks noGrp="1"/>
          </p:cNvSpPr>
          <p:nvPr>
            <p:ph type="sldNum" sz="quarter" idx="12"/>
          </p:nvPr>
        </p:nvSpPr>
        <p:spPr/>
        <p:txBody>
          <a:bodyPr/>
          <a:lstStyle/>
          <a:p>
            <a:fld id="{C254FF0A-6FCA-4EA2-AF63-C0AA0FBAF436}" type="slidenum">
              <a:rPr lang="es-CO" altLang="es-CO" smtClean="0"/>
              <a:pPr/>
              <a:t>‹Nº›</a:t>
            </a:fld>
            <a:endParaRPr lang="es-CO" altLang="es-CO"/>
          </a:p>
        </p:txBody>
      </p:sp>
    </p:spTree>
    <p:extLst>
      <p:ext uri="{BB962C8B-B14F-4D97-AF65-F5344CB8AC3E}">
        <p14:creationId xmlns:p14="http://schemas.microsoft.com/office/powerpoint/2010/main" val="2460827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36906407-6270-4F48-9300-972BC9DD18C3}" type="datetimeFigureOut">
              <a:rPr lang="es-CO" smtClean="0"/>
              <a:pPr>
                <a:defRPr/>
              </a:pPr>
              <a:t>6/02/2023</a:t>
            </a:fld>
            <a:endParaRPr lang="es-CO"/>
          </a:p>
        </p:txBody>
      </p:sp>
      <p:sp>
        <p:nvSpPr>
          <p:cNvPr id="5" name="Footer Placeholder 4"/>
          <p:cNvSpPr>
            <a:spLocks noGrp="1"/>
          </p:cNvSpPr>
          <p:nvPr>
            <p:ph type="ftr" sz="quarter" idx="11"/>
          </p:nvPr>
        </p:nvSpPr>
        <p:spPr/>
        <p:txBody>
          <a:bodyPr/>
          <a:lstStyle/>
          <a:p>
            <a:pPr>
              <a:defRPr/>
            </a:pPr>
            <a:endParaRPr lang="es-CO"/>
          </a:p>
        </p:txBody>
      </p:sp>
      <p:sp>
        <p:nvSpPr>
          <p:cNvPr id="6" name="Slide Number Placeholder 5"/>
          <p:cNvSpPr>
            <a:spLocks noGrp="1"/>
          </p:cNvSpPr>
          <p:nvPr>
            <p:ph type="sldNum" sz="quarter" idx="12"/>
          </p:nvPr>
        </p:nvSpPr>
        <p:spPr/>
        <p:txBody>
          <a:bodyPr/>
          <a:lstStyle/>
          <a:p>
            <a:fld id="{C254FF0A-6FCA-4EA2-AF63-C0AA0FBAF436}" type="slidenum">
              <a:rPr lang="es-CO" altLang="es-CO" smtClean="0"/>
              <a:pPr/>
              <a:t>‹Nº›</a:t>
            </a:fld>
            <a:endParaRPr lang="es-CO" altLang="es-CO"/>
          </a:p>
        </p:txBody>
      </p:sp>
    </p:spTree>
    <p:extLst>
      <p:ext uri="{BB962C8B-B14F-4D97-AF65-F5344CB8AC3E}">
        <p14:creationId xmlns:p14="http://schemas.microsoft.com/office/powerpoint/2010/main" val="217669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pic>
        <p:nvPicPr>
          <p:cNvPr id="2" name="Imagen 6"/>
          <p:cNvPicPr>
            <a:picLocks noChangeAspect="1" noChangeArrowheads="1"/>
          </p:cNvPicPr>
          <p:nvPr userDrawn="1"/>
        </p:nvPicPr>
        <p:blipFill>
          <a:blip r:embed="rId2" cstate="print"/>
          <a:srcRect/>
          <a:stretch>
            <a:fillRect/>
          </a:stretch>
        </p:blipFill>
        <p:spPr bwMode="auto">
          <a:xfrm>
            <a:off x="0" y="-171400"/>
            <a:ext cx="12192000" cy="6858000"/>
          </a:xfrm>
          <a:prstGeom prst="rect">
            <a:avLst/>
          </a:prstGeom>
          <a:noFill/>
          <a:ln w="9525">
            <a:noFill/>
            <a:miter lim="800000"/>
            <a:headEnd/>
            <a:tailEnd/>
          </a:ln>
        </p:spPr>
      </p:pic>
    </p:spTree>
    <p:extLst>
      <p:ext uri="{BB962C8B-B14F-4D97-AF65-F5344CB8AC3E}">
        <p14:creationId xmlns:p14="http://schemas.microsoft.com/office/powerpoint/2010/main" val="498583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pic>
        <p:nvPicPr>
          <p:cNvPr id="2" name="Imagen 6"/>
          <p:cNvPicPr>
            <a:picLocks noChangeAspect="1" noChangeArrowheads="1"/>
          </p:cNvPicPr>
          <p:nvPr userDrawn="1"/>
        </p:nvPicPr>
        <p:blipFill>
          <a:blip r:embed="rId2" cstate="print"/>
          <a:srcRect/>
          <a:stretch>
            <a:fillRect/>
          </a:stretch>
        </p:blipFill>
        <p:spPr bwMode="auto">
          <a:xfrm>
            <a:off x="1" y="0"/>
            <a:ext cx="12192000" cy="6858000"/>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36906407-6270-4F48-9300-972BC9DD18C3}" type="datetimeFigureOut">
              <a:rPr lang="es-CO" smtClean="0"/>
              <a:pPr>
                <a:defRPr/>
              </a:pPr>
              <a:t>6/02/2023</a:t>
            </a:fld>
            <a:endParaRPr lang="es-CO"/>
          </a:p>
        </p:txBody>
      </p:sp>
      <p:sp>
        <p:nvSpPr>
          <p:cNvPr id="5" name="Footer Placeholder 4"/>
          <p:cNvSpPr>
            <a:spLocks noGrp="1"/>
          </p:cNvSpPr>
          <p:nvPr>
            <p:ph type="ftr" sz="quarter" idx="11"/>
          </p:nvPr>
        </p:nvSpPr>
        <p:spPr/>
        <p:txBody>
          <a:bodyPr/>
          <a:lstStyle/>
          <a:p>
            <a:pPr>
              <a:defRPr/>
            </a:pPr>
            <a:endParaRPr lang="es-CO"/>
          </a:p>
        </p:txBody>
      </p:sp>
      <p:sp>
        <p:nvSpPr>
          <p:cNvPr id="6" name="Slide Number Placeholder 5"/>
          <p:cNvSpPr>
            <a:spLocks noGrp="1"/>
          </p:cNvSpPr>
          <p:nvPr>
            <p:ph type="sldNum" sz="quarter" idx="12"/>
          </p:nvPr>
        </p:nvSpPr>
        <p:spPr/>
        <p:txBody>
          <a:bodyPr/>
          <a:lstStyle/>
          <a:p>
            <a:fld id="{C254FF0A-6FCA-4EA2-AF63-C0AA0FBAF436}" type="slidenum">
              <a:rPr lang="es-CO" altLang="es-CO" smtClean="0"/>
              <a:pPr/>
              <a:t>‹Nº›</a:t>
            </a:fld>
            <a:endParaRPr lang="es-CO" altLang="es-CO"/>
          </a:p>
        </p:txBody>
      </p:sp>
    </p:spTree>
    <p:extLst>
      <p:ext uri="{BB962C8B-B14F-4D97-AF65-F5344CB8AC3E}">
        <p14:creationId xmlns:p14="http://schemas.microsoft.com/office/powerpoint/2010/main" val="1317771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fld id="{36906407-6270-4F48-9300-972BC9DD18C3}" type="datetimeFigureOut">
              <a:rPr lang="es-CO" smtClean="0"/>
              <a:pPr>
                <a:defRPr/>
              </a:pPr>
              <a:t>6/02/2023</a:t>
            </a:fld>
            <a:endParaRPr lang="es-CO"/>
          </a:p>
        </p:txBody>
      </p:sp>
      <p:sp>
        <p:nvSpPr>
          <p:cNvPr id="5" name="Footer Placeholder 4"/>
          <p:cNvSpPr>
            <a:spLocks noGrp="1"/>
          </p:cNvSpPr>
          <p:nvPr>
            <p:ph type="ftr" sz="quarter" idx="11"/>
          </p:nvPr>
        </p:nvSpPr>
        <p:spPr/>
        <p:txBody>
          <a:bodyPr/>
          <a:lstStyle/>
          <a:p>
            <a:pPr>
              <a:defRPr/>
            </a:pPr>
            <a:endParaRPr lang="es-CO"/>
          </a:p>
        </p:txBody>
      </p:sp>
      <p:sp>
        <p:nvSpPr>
          <p:cNvPr id="6" name="Slide Number Placeholder 5"/>
          <p:cNvSpPr>
            <a:spLocks noGrp="1"/>
          </p:cNvSpPr>
          <p:nvPr>
            <p:ph type="sldNum" sz="quarter" idx="12"/>
          </p:nvPr>
        </p:nvSpPr>
        <p:spPr/>
        <p:txBody>
          <a:bodyPr/>
          <a:lstStyle/>
          <a:p>
            <a:fld id="{C254FF0A-6FCA-4EA2-AF63-C0AA0FBAF436}" type="slidenum">
              <a:rPr lang="es-CO" altLang="es-CO" smtClean="0"/>
              <a:pPr/>
              <a:t>‹Nº›</a:t>
            </a:fld>
            <a:endParaRPr lang="es-CO" altLang="es-CO"/>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211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36906407-6270-4F48-9300-972BC9DD18C3}" type="datetimeFigureOut">
              <a:rPr lang="es-CO" smtClean="0"/>
              <a:pPr>
                <a:defRPr/>
              </a:pPr>
              <a:t>6/02/2023</a:t>
            </a:fld>
            <a:endParaRPr lang="es-CO"/>
          </a:p>
        </p:txBody>
      </p:sp>
      <p:sp>
        <p:nvSpPr>
          <p:cNvPr id="6" name="Footer Placeholder 5"/>
          <p:cNvSpPr>
            <a:spLocks noGrp="1"/>
          </p:cNvSpPr>
          <p:nvPr>
            <p:ph type="ftr" sz="quarter" idx="11"/>
          </p:nvPr>
        </p:nvSpPr>
        <p:spPr/>
        <p:txBody>
          <a:bodyPr/>
          <a:lstStyle/>
          <a:p>
            <a:pPr>
              <a:defRPr/>
            </a:pPr>
            <a:endParaRPr lang="es-CO"/>
          </a:p>
        </p:txBody>
      </p:sp>
      <p:sp>
        <p:nvSpPr>
          <p:cNvPr id="7" name="Slide Number Placeholder 6"/>
          <p:cNvSpPr>
            <a:spLocks noGrp="1"/>
          </p:cNvSpPr>
          <p:nvPr>
            <p:ph type="sldNum" sz="quarter" idx="12"/>
          </p:nvPr>
        </p:nvSpPr>
        <p:spPr/>
        <p:txBody>
          <a:bodyPr/>
          <a:lstStyle/>
          <a:p>
            <a:fld id="{C254FF0A-6FCA-4EA2-AF63-C0AA0FBAF436}" type="slidenum">
              <a:rPr lang="es-CO" altLang="es-CO" smtClean="0"/>
              <a:pPr/>
              <a:t>‹Nº›</a:t>
            </a:fld>
            <a:endParaRPr lang="es-CO" altLang="es-CO"/>
          </a:p>
        </p:txBody>
      </p:sp>
    </p:spTree>
    <p:extLst>
      <p:ext uri="{BB962C8B-B14F-4D97-AF65-F5344CB8AC3E}">
        <p14:creationId xmlns:p14="http://schemas.microsoft.com/office/powerpoint/2010/main" val="1240442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fld id="{36906407-6270-4F48-9300-972BC9DD18C3}" type="datetimeFigureOut">
              <a:rPr lang="es-CO" smtClean="0"/>
              <a:pPr>
                <a:defRPr/>
              </a:pPr>
              <a:t>6/02/2023</a:t>
            </a:fld>
            <a:endParaRPr lang="es-CO"/>
          </a:p>
        </p:txBody>
      </p:sp>
      <p:sp>
        <p:nvSpPr>
          <p:cNvPr id="8" name="Footer Placeholder 7"/>
          <p:cNvSpPr>
            <a:spLocks noGrp="1"/>
          </p:cNvSpPr>
          <p:nvPr>
            <p:ph type="ftr" sz="quarter" idx="11"/>
          </p:nvPr>
        </p:nvSpPr>
        <p:spPr/>
        <p:txBody>
          <a:bodyPr/>
          <a:lstStyle/>
          <a:p>
            <a:pPr>
              <a:defRPr/>
            </a:pPr>
            <a:endParaRPr lang="es-CO"/>
          </a:p>
        </p:txBody>
      </p:sp>
      <p:sp>
        <p:nvSpPr>
          <p:cNvPr id="9" name="Slide Number Placeholder 8"/>
          <p:cNvSpPr>
            <a:spLocks noGrp="1"/>
          </p:cNvSpPr>
          <p:nvPr>
            <p:ph type="sldNum" sz="quarter" idx="12"/>
          </p:nvPr>
        </p:nvSpPr>
        <p:spPr/>
        <p:txBody>
          <a:bodyPr/>
          <a:lstStyle/>
          <a:p>
            <a:fld id="{C254FF0A-6FCA-4EA2-AF63-C0AA0FBAF436}" type="slidenum">
              <a:rPr lang="es-CO" altLang="es-CO" smtClean="0"/>
              <a:pPr/>
              <a:t>‹Nº›</a:t>
            </a:fld>
            <a:endParaRPr lang="es-CO" altLang="es-CO"/>
          </a:p>
        </p:txBody>
      </p:sp>
    </p:spTree>
    <p:extLst>
      <p:ext uri="{BB962C8B-B14F-4D97-AF65-F5344CB8AC3E}">
        <p14:creationId xmlns:p14="http://schemas.microsoft.com/office/powerpoint/2010/main" val="1397024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fld id="{36906407-6270-4F48-9300-972BC9DD18C3}" type="datetimeFigureOut">
              <a:rPr lang="es-CO" smtClean="0"/>
              <a:pPr>
                <a:defRPr/>
              </a:pPr>
              <a:t>6/02/2023</a:t>
            </a:fld>
            <a:endParaRPr lang="es-CO"/>
          </a:p>
        </p:txBody>
      </p:sp>
      <p:sp>
        <p:nvSpPr>
          <p:cNvPr id="4" name="Footer Placeholder 3"/>
          <p:cNvSpPr>
            <a:spLocks noGrp="1"/>
          </p:cNvSpPr>
          <p:nvPr>
            <p:ph type="ftr" sz="quarter" idx="11"/>
          </p:nvPr>
        </p:nvSpPr>
        <p:spPr/>
        <p:txBody>
          <a:bodyPr/>
          <a:lstStyle/>
          <a:p>
            <a:pPr>
              <a:defRPr/>
            </a:pPr>
            <a:endParaRPr lang="es-CO"/>
          </a:p>
        </p:txBody>
      </p:sp>
      <p:sp>
        <p:nvSpPr>
          <p:cNvPr id="5" name="Slide Number Placeholder 4"/>
          <p:cNvSpPr>
            <a:spLocks noGrp="1"/>
          </p:cNvSpPr>
          <p:nvPr>
            <p:ph type="sldNum" sz="quarter" idx="12"/>
          </p:nvPr>
        </p:nvSpPr>
        <p:spPr/>
        <p:txBody>
          <a:bodyPr/>
          <a:lstStyle/>
          <a:p>
            <a:fld id="{C254FF0A-6FCA-4EA2-AF63-C0AA0FBAF436}" type="slidenum">
              <a:rPr lang="es-CO" altLang="es-CO" smtClean="0"/>
              <a:pPr/>
              <a:t>‹Nº›</a:t>
            </a:fld>
            <a:endParaRPr lang="es-CO" altLang="es-CO"/>
          </a:p>
        </p:txBody>
      </p:sp>
    </p:spTree>
    <p:extLst>
      <p:ext uri="{BB962C8B-B14F-4D97-AF65-F5344CB8AC3E}">
        <p14:creationId xmlns:p14="http://schemas.microsoft.com/office/powerpoint/2010/main" val="357440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6906407-6270-4F48-9300-972BC9DD18C3}" type="datetimeFigureOut">
              <a:rPr lang="es-CO" smtClean="0"/>
              <a:pPr>
                <a:defRPr/>
              </a:pPr>
              <a:t>6/02/2023</a:t>
            </a:fld>
            <a:endParaRPr lang="es-CO"/>
          </a:p>
        </p:txBody>
      </p:sp>
      <p:sp>
        <p:nvSpPr>
          <p:cNvPr id="3" name="Footer Placeholder 2"/>
          <p:cNvSpPr>
            <a:spLocks noGrp="1"/>
          </p:cNvSpPr>
          <p:nvPr>
            <p:ph type="ftr" sz="quarter" idx="11"/>
          </p:nvPr>
        </p:nvSpPr>
        <p:spPr/>
        <p:txBody>
          <a:bodyPr/>
          <a:lstStyle/>
          <a:p>
            <a:pPr>
              <a:defRPr/>
            </a:pPr>
            <a:endParaRPr lang="es-CO"/>
          </a:p>
        </p:txBody>
      </p:sp>
      <p:sp>
        <p:nvSpPr>
          <p:cNvPr id="4" name="Slide Number Placeholder 3"/>
          <p:cNvSpPr>
            <a:spLocks noGrp="1"/>
          </p:cNvSpPr>
          <p:nvPr>
            <p:ph type="sldNum" sz="quarter" idx="12"/>
          </p:nvPr>
        </p:nvSpPr>
        <p:spPr/>
        <p:txBody>
          <a:bodyPr/>
          <a:lstStyle/>
          <a:p>
            <a:fld id="{C254FF0A-6FCA-4EA2-AF63-C0AA0FBAF436}" type="slidenum">
              <a:rPr lang="es-CO" altLang="es-CO" smtClean="0"/>
              <a:pPr/>
              <a:t>‹Nº›</a:t>
            </a:fld>
            <a:endParaRPr lang="es-CO" altLang="es-CO"/>
          </a:p>
        </p:txBody>
      </p:sp>
      <p:pic>
        <p:nvPicPr>
          <p:cNvPr id="6" name="Marcador de contenido 3">
            <a:extLst>
              <a:ext uri="{FF2B5EF4-FFF2-40B4-BE49-F238E27FC236}">
                <a16:creationId xmlns:a16="http://schemas.microsoft.com/office/drawing/2014/main" id="{1628ECF8-46B2-4399-9F18-D29FE458FCB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6600" t="2749" r="10509" b="1185"/>
          <a:stretch/>
        </p:blipFill>
        <p:spPr>
          <a:xfrm>
            <a:off x="11015871" y="323545"/>
            <a:ext cx="862147" cy="1113294"/>
          </a:xfrm>
          <a:prstGeom prst="rect">
            <a:avLst/>
          </a:prstGeom>
        </p:spPr>
      </p:pic>
    </p:spTree>
    <p:extLst>
      <p:ext uri="{BB962C8B-B14F-4D97-AF65-F5344CB8AC3E}">
        <p14:creationId xmlns:p14="http://schemas.microsoft.com/office/powerpoint/2010/main" val="4136900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fld id="{36906407-6270-4F48-9300-972BC9DD18C3}" type="datetimeFigureOut">
              <a:rPr lang="es-CO" smtClean="0"/>
              <a:pPr>
                <a:defRPr/>
              </a:pPr>
              <a:t>6/02/2023</a:t>
            </a:fld>
            <a:endParaRPr lang="es-CO"/>
          </a:p>
        </p:txBody>
      </p:sp>
      <p:sp>
        <p:nvSpPr>
          <p:cNvPr id="6" name="Footer Placeholder 5"/>
          <p:cNvSpPr>
            <a:spLocks noGrp="1"/>
          </p:cNvSpPr>
          <p:nvPr>
            <p:ph type="ftr" sz="quarter" idx="11"/>
          </p:nvPr>
        </p:nvSpPr>
        <p:spPr/>
        <p:txBody>
          <a:bodyPr/>
          <a:lstStyle/>
          <a:p>
            <a:pPr>
              <a:defRPr/>
            </a:pPr>
            <a:endParaRPr lang="es-CO"/>
          </a:p>
        </p:txBody>
      </p:sp>
      <p:sp>
        <p:nvSpPr>
          <p:cNvPr id="7" name="Slide Number Placeholder 6"/>
          <p:cNvSpPr>
            <a:spLocks noGrp="1"/>
          </p:cNvSpPr>
          <p:nvPr>
            <p:ph type="sldNum" sz="quarter" idx="12"/>
          </p:nvPr>
        </p:nvSpPr>
        <p:spPr/>
        <p:txBody>
          <a:bodyPr/>
          <a:lstStyle/>
          <a:p>
            <a:fld id="{C254FF0A-6FCA-4EA2-AF63-C0AA0FBAF436}" type="slidenum">
              <a:rPr lang="es-CO" altLang="es-CO" smtClean="0"/>
              <a:pPr/>
              <a:t>‹Nº›</a:t>
            </a:fld>
            <a:endParaRPr lang="es-CO" altLang="es-CO"/>
          </a:p>
        </p:txBody>
      </p:sp>
    </p:spTree>
    <p:extLst>
      <p:ext uri="{BB962C8B-B14F-4D97-AF65-F5344CB8AC3E}">
        <p14:creationId xmlns:p14="http://schemas.microsoft.com/office/powerpoint/2010/main" val="3435322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fld id="{36906407-6270-4F48-9300-972BC9DD18C3}" type="datetimeFigureOut">
              <a:rPr lang="es-CO" smtClean="0"/>
              <a:pPr>
                <a:defRPr/>
              </a:pPr>
              <a:t>6/02/2023</a:t>
            </a:fld>
            <a:endParaRPr lang="es-CO"/>
          </a:p>
        </p:txBody>
      </p:sp>
      <p:sp>
        <p:nvSpPr>
          <p:cNvPr id="6" name="Footer Placeholder 5"/>
          <p:cNvSpPr>
            <a:spLocks noGrp="1"/>
          </p:cNvSpPr>
          <p:nvPr>
            <p:ph type="ftr" sz="quarter" idx="11"/>
          </p:nvPr>
        </p:nvSpPr>
        <p:spPr/>
        <p:txBody>
          <a:bodyPr/>
          <a:lstStyle/>
          <a:p>
            <a:pPr>
              <a:defRPr/>
            </a:pPr>
            <a:endParaRPr lang="es-CO"/>
          </a:p>
        </p:txBody>
      </p:sp>
      <p:sp>
        <p:nvSpPr>
          <p:cNvPr id="7" name="Slide Number Placeholder 6"/>
          <p:cNvSpPr>
            <a:spLocks noGrp="1"/>
          </p:cNvSpPr>
          <p:nvPr>
            <p:ph type="sldNum" sz="quarter" idx="12"/>
          </p:nvPr>
        </p:nvSpPr>
        <p:spPr/>
        <p:txBody>
          <a:bodyPr/>
          <a:lstStyle/>
          <a:p>
            <a:fld id="{C254FF0A-6FCA-4EA2-AF63-C0AA0FBAF436}" type="slidenum">
              <a:rPr lang="es-CO" altLang="es-CO" smtClean="0"/>
              <a:pPr/>
              <a:t>‹Nº›</a:t>
            </a:fld>
            <a:endParaRPr lang="es-CO" altLang="es-CO"/>
          </a:p>
        </p:txBody>
      </p:sp>
    </p:spTree>
    <p:extLst>
      <p:ext uri="{BB962C8B-B14F-4D97-AF65-F5344CB8AC3E}">
        <p14:creationId xmlns:p14="http://schemas.microsoft.com/office/powerpoint/2010/main" val="3283668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pPr>
              <a:defRPr/>
            </a:pPr>
            <a:fld id="{36906407-6270-4F48-9300-972BC9DD18C3}" type="datetimeFigureOut">
              <a:rPr lang="es-CO" smtClean="0"/>
              <a:pPr>
                <a:defRPr/>
              </a:pPr>
              <a:t>6/02/2023</a:t>
            </a:fld>
            <a:endParaRPr lang="es-CO"/>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pPr>
              <a:defRPr/>
            </a:pPr>
            <a:endParaRPr lang="es-CO"/>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C254FF0A-6FCA-4EA2-AF63-C0AA0FBAF436}" type="slidenum">
              <a:rPr lang="es-CO" altLang="es-CO" smtClean="0"/>
              <a:pPr/>
              <a:t>‹Nº›</a:t>
            </a:fld>
            <a:endParaRPr lang="es-CO" altLang="es-CO"/>
          </a:p>
        </p:txBody>
      </p:sp>
    </p:spTree>
    <p:extLst>
      <p:ext uri="{BB962C8B-B14F-4D97-AF65-F5344CB8AC3E}">
        <p14:creationId xmlns:p14="http://schemas.microsoft.com/office/powerpoint/2010/main" val="965176423"/>
      </p:ext>
    </p:extLst>
  </p:cSld>
  <p:clrMap bg1="lt1" tx1="dk1" bg2="lt2" tx2="dk2" accent1="accent1" accent2="accent2" accent3="accent3" accent4="accent4" accent5="accent5" accent6="accent6" hlink="hlink" folHlink="folHlink"/>
  <p:sldLayoutIdLst>
    <p:sldLayoutId id="2147485532" r:id="rId1"/>
    <p:sldLayoutId id="2147485533" r:id="rId2"/>
    <p:sldLayoutId id="2147485534" r:id="rId3"/>
    <p:sldLayoutId id="2147485535" r:id="rId4"/>
    <p:sldLayoutId id="2147485536" r:id="rId5"/>
    <p:sldLayoutId id="2147485537" r:id="rId6"/>
    <p:sldLayoutId id="2147485538" r:id="rId7"/>
    <p:sldLayoutId id="2147485539" r:id="rId8"/>
    <p:sldLayoutId id="2147485540" r:id="rId9"/>
    <p:sldLayoutId id="2147485541" r:id="rId10"/>
    <p:sldLayoutId id="2147485542" r:id="rId11"/>
    <p:sldLayoutId id="2147485543" r:id="rId12"/>
    <p:sldLayoutId id="2147485516" r:id="rId13"/>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3">
            <a:extLst>
              <a:ext uri="{FF2B5EF4-FFF2-40B4-BE49-F238E27FC236}">
                <a16:creationId xmlns:a16="http://schemas.microsoft.com/office/drawing/2014/main" id="{BD4CADCC-7640-414E-A7D7-C2704817EE8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600" t="2749" r="10509" b="1185"/>
          <a:stretch/>
        </p:blipFill>
        <p:spPr>
          <a:xfrm>
            <a:off x="317358" y="4621507"/>
            <a:ext cx="1530170" cy="1975390"/>
          </a:xfrm>
          <a:prstGeom prst="rect">
            <a:avLst/>
          </a:prstGeom>
        </p:spPr>
      </p:pic>
      <p:sp>
        <p:nvSpPr>
          <p:cNvPr id="5" name="Rectángulo 4"/>
          <p:cNvSpPr/>
          <p:nvPr/>
        </p:nvSpPr>
        <p:spPr>
          <a:xfrm>
            <a:off x="1559496" y="5157192"/>
            <a:ext cx="4968552" cy="12515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3200" b="1" dirty="0">
                <a:ln w="0"/>
                <a:solidFill>
                  <a:schemeClr val="tx1"/>
                </a:solidFill>
                <a:effectLst>
                  <a:outerShdw blurRad="38100" dist="19050" dir="2700000" algn="tl" rotWithShape="0">
                    <a:schemeClr val="dk1">
                      <a:alpha val="40000"/>
                    </a:schemeClr>
                  </a:outerShdw>
                </a:effectLst>
                <a:latin typeface="Century Gothic" panose="020B0502020202020204" pitchFamily="34" charset="0"/>
                <a:cs typeface="Arial" panose="020B0604020202020204" pitchFamily="34" charset="0"/>
              </a:rPr>
              <a:t>CÓRDOBA TERRITORIO SOSTENIBLE</a:t>
            </a:r>
          </a:p>
        </p:txBody>
      </p:sp>
      <p:sp>
        <p:nvSpPr>
          <p:cNvPr id="3" name="CuadroTexto 2">
            <a:extLst>
              <a:ext uri="{FF2B5EF4-FFF2-40B4-BE49-F238E27FC236}">
                <a16:creationId xmlns:a16="http://schemas.microsoft.com/office/drawing/2014/main" id="{590A9819-6BDF-4E07-856C-93FAC652680A}"/>
              </a:ext>
            </a:extLst>
          </p:cNvPr>
          <p:cNvSpPr txBox="1"/>
          <p:nvPr/>
        </p:nvSpPr>
        <p:spPr>
          <a:xfrm>
            <a:off x="314652" y="231961"/>
            <a:ext cx="8013595" cy="1200329"/>
          </a:xfrm>
          <a:prstGeom prst="rect">
            <a:avLst/>
          </a:prstGeom>
          <a:noFill/>
        </p:spPr>
        <p:txBody>
          <a:bodyPr wrap="square" rtlCol="0">
            <a:spAutoFit/>
          </a:bodyPr>
          <a:lstStyle/>
          <a:p>
            <a:pPr algn="ctr"/>
            <a:r>
              <a:rPr lang="es-CO" sz="3600" b="1" dirty="0">
                <a:effectLst>
                  <a:outerShdw blurRad="38100" dist="38100" dir="2700000" algn="tl">
                    <a:srgbClr val="000000">
                      <a:alpha val="43137"/>
                    </a:srgbClr>
                  </a:outerShdw>
                </a:effectLst>
                <a:latin typeface="Century Gothic" panose="020B0502020202020204" pitchFamily="34" charset="0"/>
                <a:ea typeface="Tahoma" panose="020B0604030504040204" pitchFamily="34" charset="0"/>
                <a:cs typeface="Tahoma" panose="020B0604030504040204" pitchFamily="34" charset="0"/>
              </a:rPr>
              <a:t>REGLAS Y ALCANCE DE AUDIENCIA PÚBLICA AMBIENTAL</a:t>
            </a:r>
          </a:p>
        </p:txBody>
      </p:sp>
      <p:sp>
        <p:nvSpPr>
          <p:cNvPr id="4" name="CuadroTexto 3"/>
          <p:cNvSpPr txBox="1"/>
          <p:nvPr/>
        </p:nvSpPr>
        <p:spPr>
          <a:xfrm>
            <a:off x="1847528" y="1558727"/>
            <a:ext cx="4480889" cy="1200329"/>
          </a:xfrm>
          <a:prstGeom prst="rect">
            <a:avLst/>
          </a:prstGeom>
          <a:noFill/>
        </p:spPr>
        <p:txBody>
          <a:bodyPr wrap="square" rtlCol="0">
            <a:spAutoFit/>
          </a:bodyPr>
          <a:lstStyle/>
          <a:p>
            <a:pPr algn="just"/>
            <a:r>
              <a:rPr lang="es-ES" b="1" dirty="0"/>
              <a:t>HORARIO PARA LLEVAR A CABO LA AUDIENCIA PÚBLICA</a:t>
            </a:r>
          </a:p>
          <a:p>
            <a:endParaRPr lang="es-ES" b="1" dirty="0"/>
          </a:p>
          <a:p>
            <a:r>
              <a:rPr lang="es-ES" b="1" dirty="0"/>
              <a:t>Desde las 8:30 AM</a:t>
            </a:r>
            <a:endParaRPr lang="en-US" b="1" dirty="0"/>
          </a:p>
        </p:txBody>
      </p:sp>
    </p:spTree>
    <p:extLst>
      <p:ext uri="{BB962C8B-B14F-4D97-AF65-F5344CB8AC3E}">
        <p14:creationId xmlns:p14="http://schemas.microsoft.com/office/powerpoint/2010/main" val="2862888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1055440" y="1840697"/>
            <a:ext cx="3960440" cy="2062103"/>
          </a:xfrm>
          <a:prstGeom prst="rect">
            <a:avLst/>
          </a:prstGeom>
        </p:spPr>
        <p:txBody>
          <a:bodyPr wrap="square">
            <a:spAutoFit/>
          </a:bodyPr>
          <a:lstStyle/>
          <a:p>
            <a:pPr algn="just"/>
            <a:r>
              <a:rPr lang="es-ES" sz="1600" dirty="0">
                <a:latin typeface="Century Gothic" panose="020B0502020202020204" pitchFamily="34" charset="0"/>
              </a:rPr>
              <a:t>Por previa Inscripción:</a:t>
            </a:r>
          </a:p>
          <a:p>
            <a:pPr algn="just"/>
            <a:endParaRPr lang="es-ES" sz="1600" dirty="0">
              <a:latin typeface="Century Gothic" panose="020B0502020202020204" pitchFamily="34" charset="0"/>
            </a:endParaRPr>
          </a:p>
          <a:p>
            <a:pPr algn="just"/>
            <a:r>
              <a:rPr lang="es-ES" sz="1600" dirty="0">
                <a:latin typeface="Century Gothic" panose="020B0502020202020204" pitchFamily="34" charset="0"/>
              </a:rPr>
              <a:t>1. Otras autoridades públicas.</a:t>
            </a:r>
          </a:p>
          <a:p>
            <a:pPr algn="just"/>
            <a:r>
              <a:rPr lang="es-ES" sz="1600" dirty="0">
                <a:latin typeface="Century Gothic" panose="020B0502020202020204" pitchFamily="34" charset="0"/>
              </a:rPr>
              <a:t>2. Expertos y organizaciones comunitarias y/o ambientales.</a:t>
            </a:r>
          </a:p>
          <a:p>
            <a:pPr algn="just"/>
            <a:r>
              <a:rPr lang="es-ES" sz="1600" dirty="0">
                <a:latin typeface="Century Gothic" panose="020B0502020202020204" pitchFamily="34" charset="0"/>
              </a:rPr>
              <a:t>3. Personas naturales o jurídicas.</a:t>
            </a:r>
          </a:p>
          <a:p>
            <a:pPr algn="just"/>
            <a:endParaRPr lang="es-MX" sz="1600" b="1" dirty="0">
              <a:latin typeface="Century Gothic" panose="020B0502020202020204" pitchFamily="34" charset="0"/>
            </a:endParaRPr>
          </a:p>
          <a:p>
            <a:pPr algn="just"/>
            <a:endParaRPr lang="es-CO" sz="1600" b="1" dirty="0">
              <a:latin typeface="Century Gothic" panose="020B0502020202020204" pitchFamily="34" charset="0"/>
            </a:endParaRPr>
          </a:p>
        </p:txBody>
      </p:sp>
      <p:sp>
        <p:nvSpPr>
          <p:cNvPr id="20" name="Rectángulo redondeado 19"/>
          <p:cNvSpPr/>
          <p:nvPr/>
        </p:nvSpPr>
        <p:spPr>
          <a:xfrm>
            <a:off x="767408" y="1556792"/>
            <a:ext cx="4752528" cy="2596873"/>
          </a:xfrm>
          <a:prstGeom prst="roundRect">
            <a:avLst/>
          </a:prstGeom>
          <a:noFill/>
          <a:ln>
            <a:solidFill>
              <a:srgbClr val="C5DA01"/>
            </a:solidFill>
            <a:prstDash val="sysDash"/>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7" name="Rectángulo 46"/>
          <p:cNvSpPr/>
          <p:nvPr/>
        </p:nvSpPr>
        <p:spPr>
          <a:xfrm>
            <a:off x="606512" y="617917"/>
            <a:ext cx="10176799" cy="784830"/>
          </a:xfrm>
          <a:prstGeom prst="rect">
            <a:avLst/>
          </a:prstGeom>
        </p:spPr>
        <p:txBody>
          <a:bodyPr wrap="square">
            <a:spAutoFit/>
          </a:bodyPr>
          <a:lstStyle/>
          <a:p>
            <a:pPr algn="ctr" defTabSz="914400">
              <a:lnSpc>
                <a:spcPct val="90000"/>
              </a:lnSpc>
              <a:spcBef>
                <a:spcPct val="0"/>
              </a:spcBef>
            </a:pPr>
            <a:r>
              <a:rPr lang="es-CO" sz="2500" b="1" dirty="0">
                <a:solidFill>
                  <a:schemeClr val="accent1"/>
                </a:solidFill>
                <a:latin typeface="Century Gothic" panose="020B0502020202020204" pitchFamily="34" charset="0"/>
                <a:ea typeface="+mj-ea"/>
                <a:cs typeface="+mj-cs"/>
              </a:rPr>
              <a:t>NORMATIVIDAD DE LA AUDIENCIA PÚBLICA Y REGLAS DE PARTICIPACIÓN</a:t>
            </a:r>
          </a:p>
        </p:txBody>
      </p:sp>
      <p:sp>
        <p:nvSpPr>
          <p:cNvPr id="5" name="Rectángulo redondeado 4"/>
          <p:cNvSpPr/>
          <p:nvPr/>
        </p:nvSpPr>
        <p:spPr>
          <a:xfrm>
            <a:off x="5697900" y="3789040"/>
            <a:ext cx="5883318" cy="2596873"/>
          </a:xfrm>
          <a:prstGeom prst="roundRect">
            <a:avLst/>
          </a:prstGeom>
          <a:noFill/>
          <a:ln>
            <a:solidFill>
              <a:srgbClr val="C5DA01"/>
            </a:solidFill>
            <a:prstDash val="sysDash"/>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ángulo 5"/>
          <p:cNvSpPr/>
          <p:nvPr/>
        </p:nvSpPr>
        <p:spPr>
          <a:xfrm>
            <a:off x="6023992" y="4300970"/>
            <a:ext cx="3960440" cy="1569660"/>
          </a:xfrm>
          <a:prstGeom prst="rect">
            <a:avLst/>
          </a:prstGeom>
        </p:spPr>
        <p:txBody>
          <a:bodyPr wrap="square">
            <a:spAutoFit/>
          </a:bodyPr>
          <a:lstStyle/>
          <a:p>
            <a:pPr algn="just"/>
            <a:r>
              <a:rPr lang="es-ES" sz="1600" dirty="0">
                <a:latin typeface="Century Gothic" panose="020B0502020202020204" pitchFamily="34" charset="0"/>
              </a:rPr>
              <a:t>TOTAL INSCRITOS: 33</a:t>
            </a:r>
          </a:p>
          <a:p>
            <a:pPr algn="just"/>
            <a:endParaRPr lang="es-ES" sz="1600" dirty="0">
              <a:latin typeface="Century Gothic" panose="020B0502020202020204" pitchFamily="34" charset="0"/>
            </a:endParaRPr>
          </a:p>
          <a:p>
            <a:pPr algn="just"/>
            <a:endParaRPr lang="es-ES" sz="1600" dirty="0">
              <a:latin typeface="Century Gothic" panose="020B0502020202020204" pitchFamily="34" charset="0"/>
            </a:endParaRPr>
          </a:p>
          <a:p>
            <a:pPr algn="just"/>
            <a:r>
              <a:rPr lang="es-MX" sz="1600" dirty="0">
                <a:latin typeface="Century Gothic" panose="020B0502020202020204" pitchFamily="34" charset="0"/>
              </a:rPr>
              <a:t>TIEMPO DE INTERVENCIÓN POR PERSONA INSCRITA: 5 minutos</a:t>
            </a:r>
          </a:p>
          <a:p>
            <a:pPr algn="just"/>
            <a:endParaRPr lang="es-CO" sz="1600" b="1" dirty="0">
              <a:latin typeface="Century Gothic" panose="020B0502020202020204" pitchFamily="34" charset="0"/>
            </a:endParaRPr>
          </a:p>
        </p:txBody>
      </p:sp>
    </p:spTree>
    <p:extLst>
      <p:ext uri="{BB962C8B-B14F-4D97-AF65-F5344CB8AC3E}">
        <p14:creationId xmlns:p14="http://schemas.microsoft.com/office/powerpoint/2010/main" val="1536563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493BEF-E734-4DE6-880F-BC5D0D7B8001}"/>
              </a:ext>
            </a:extLst>
          </p:cNvPr>
          <p:cNvSpPr txBox="1"/>
          <p:nvPr/>
        </p:nvSpPr>
        <p:spPr>
          <a:xfrm>
            <a:off x="1271464" y="332656"/>
            <a:ext cx="8640960" cy="1015663"/>
          </a:xfrm>
          <a:prstGeom prst="rect">
            <a:avLst/>
          </a:prstGeom>
          <a:noFill/>
        </p:spPr>
        <p:txBody>
          <a:bodyPr wrap="square" rtlCol="0">
            <a:spAutoFit/>
          </a:bodyPr>
          <a:lstStyle/>
          <a:p>
            <a:pPr algn="just"/>
            <a:r>
              <a:rPr lang="es-ES" sz="3000" b="1" dirty="0">
                <a:solidFill>
                  <a:srgbClr val="C5DA01"/>
                </a:solidFill>
                <a:latin typeface="Century Gothic" panose="020B0502020202020204" pitchFamily="34" charset="0"/>
                <a:ea typeface="Tahoma" panose="020B0604030504040204" pitchFamily="34" charset="0"/>
                <a:cs typeface="Tahoma" panose="020B0604030504040204" pitchFamily="34" charset="0"/>
              </a:rPr>
              <a:t>ARTÍCULO 2.2.2.4.1.13. Instalación y desarrollo de la audiencia pública</a:t>
            </a:r>
            <a:endParaRPr lang="es-CO" sz="3000" b="1" dirty="0">
              <a:solidFill>
                <a:srgbClr val="C5DA01"/>
              </a:solidFill>
              <a:latin typeface="Century Gothic" panose="020B0502020202020204" pitchFamily="34" charset="0"/>
            </a:endParaRPr>
          </a:p>
        </p:txBody>
      </p:sp>
      <p:graphicFrame>
        <p:nvGraphicFramePr>
          <p:cNvPr id="4" name="Diagrama 3"/>
          <p:cNvGraphicFramePr/>
          <p:nvPr>
            <p:extLst>
              <p:ext uri="{D42A27DB-BD31-4B8C-83A1-F6EECF244321}">
                <p14:modId xmlns:p14="http://schemas.microsoft.com/office/powerpoint/2010/main" val="3847788621"/>
              </p:ext>
            </p:extLst>
          </p:nvPr>
        </p:nvGraphicFramePr>
        <p:xfrm>
          <a:off x="299356" y="1370388"/>
          <a:ext cx="10585176" cy="5177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0658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493BEF-E734-4DE6-880F-BC5D0D7B8001}"/>
              </a:ext>
            </a:extLst>
          </p:cNvPr>
          <p:cNvSpPr txBox="1"/>
          <p:nvPr/>
        </p:nvSpPr>
        <p:spPr>
          <a:xfrm>
            <a:off x="1271464" y="332656"/>
            <a:ext cx="8640960" cy="1015663"/>
          </a:xfrm>
          <a:prstGeom prst="rect">
            <a:avLst/>
          </a:prstGeom>
          <a:noFill/>
        </p:spPr>
        <p:txBody>
          <a:bodyPr wrap="square" rtlCol="0">
            <a:spAutoFit/>
          </a:bodyPr>
          <a:lstStyle/>
          <a:p>
            <a:pPr algn="just"/>
            <a:r>
              <a:rPr lang="es-ES" sz="3000" b="1" dirty="0">
                <a:solidFill>
                  <a:srgbClr val="C5DA01"/>
                </a:solidFill>
                <a:latin typeface="Century Gothic" panose="020B0502020202020204" pitchFamily="34" charset="0"/>
                <a:ea typeface="Tahoma" panose="020B0604030504040204" pitchFamily="34" charset="0"/>
                <a:cs typeface="Tahoma" panose="020B0604030504040204" pitchFamily="34" charset="0"/>
              </a:rPr>
              <a:t>ARTÍCULO 2.2.2.4.1.13. Instalación y desarrollo de la audiencia pública</a:t>
            </a:r>
            <a:endParaRPr lang="es-CO" sz="3000" b="1" dirty="0">
              <a:solidFill>
                <a:srgbClr val="C5DA01"/>
              </a:solidFill>
              <a:latin typeface="Century Gothic" panose="020B0502020202020204" pitchFamily="34" charset="0"/>
            </a:endParaRPr>
          </a:p>
        </p:txBody>
      </p:sp>
      <p:graphicFrame>
        <p:nvGraphicFramePr>
          <p:cNvPr id="4" name="Diagrama 3"/>
          <p:cNvGraphicFramePr/>
          <p:nvPr>
            <p:extLst>
              <p:ext uri="{D42A27DB-BD31-4B8C-83A1-F6EECF244321}">
                <p14:modId xmlns:p14="http://schemas.microsoft.com/office/powerpoint/2010/main" val="855115290"/>
              </p:ext>
            </p:extLst>
          </p:nvPr>
        </p:nvGraphicFramePr>
        <p:xfrm>
          <a:off x="263352" y="1285849"/>
          <a:ext cx="11089232" cy="5118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6416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493BEF-E734-4DE6-880F-BC5D0D7B8001}"/>
              </a:ext>
            </a:extLst>
          </p:cNvPr>
          <p:cNvSpPr txBox="1"/>
          <p:nvPr/>
        </p:nvSpPr>
        <p:spPr>
          <a:xfrm>
            <a:off x="1271464" y="332656"/>
            <a:ext cx="8640960" cy="1015663"/>
          </a:xfrm>
          <a:prstGeom prst="rect">
            <a:avLst/>
          </a:prstGeom>
          <a:noFill/>
        </p:spPr>
        <p:txBody>
          <a:bodyPr wrap="square" rtlCol="0">
            <a:spAutoFit/>
          </a:bodyPr>
          <a:lstStyle/>
          <a:p>
            <a:pPr algn="just"/>
            <a:r>
              <a:rPr lang="es-ES" sz="3000" b="1" dirty="0">
                <a:solidFill>
                  <a:srgbClr val="C5DA01"/>
                </a:solidFill>
                <a:latin typeface="Century Gothic" panose="020B0502020202020204" pitchFamily="34" charset="0"/>
                <a:ea typeface="Tahoma" panose="020B0604030504040204" pitchFamily="34" charset="0"/>
                <a:cs typeface="Tahoma" panose="020B0604030504040204" pitchFamily="34" charset="0"/>
              </a:rPr>
              <a:t>ARTÍCULO 2.2.2.4.1.14. Terminación de la audiencia pública</a:t>
            </a:r>
            <a:endParaRPr lang="es-CO" sz="3000" b="1" dirty="0">
              <a:solidFill>
                <a:srgbClr val="C5DA01"/>
              </a:solidFill>
              <a:latin typeface="Century Gothic" panose="020B0502020202020204" pitchFamily="34" charset="0"/>
            </a:endParaRPr>
          </a:p>
        </p:txBody>
      </p:sp>
      <p:graphicFrame>
        <p:nvGraphicFramePr>
          <p:cNvPr id="4" name="Diagrama 3"/>
          <p:cNvGraphicFramePr/>
          <p:nvPr>
            <p:extLst>
              <p:ext uri="{D42A27DB-BD31-4B8C-83A1-F6EECF244321}">
                <p14:modId xmlns:p14="http://schemas.microsoft.com/office/powerpoint/2010/main" val="805398845"/>
              </p:ext>
            </p:extLst>
          </p:nvPr>
        </p:nvGraphicFramePr>
        <p:xfrm>
          <a:off x="551384" y="1348319"/>
          <a:ext cx="10297144" cy="5118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5144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9937" y="126271"/>
            <a:ext cx="11552226" cy="1450757"/>
          </a:xfrm>
        </p:spPr>
        <p:txBody>
          <a:bodyPr>
            <a:normAutofit/>
          </a:bodyPr>
          <a:lstStyle/>
          <a:p>
            <a:pPr algn="ctr"/>
            <a:r>
              <a:rPr lang="es-CO" sz="2800" b="1" dirty="0">
                <a:latin typeface="Century Gothic" panose="020B0502020202020204" pitchFamily="34" charset="0"/>
              </a:rPr>
              <a:t>SOLICITUD DE AUDIENCIA PÚBLICA Y TRÁMITE OTORGADO</a:t>
            </a:r>
          </a:p>
        </p:txBody>
      </p:sp>
      <p:pic>
        <p:nvPicPr>
          <p:cNvPr id="4" name="Imagen 3"/>
          <p:cNvPicPr/>
          <p:nvPr/>
        </p:nvPicPr>
        <p:blipFill rotWithShape="1">
          <a:blip r:embed="rId3" cstate="print">
            <a:extLst>
              <a:ext uri="{28A0092B-C50C-407E-A947-70E740481C1C}">
                <a14:useLocalDpi xmlns:a14="http://schemas.microsoft.com/office/drawing/2010/main" val="0"/>
              </a:ext>
            </a:extLst>
          </a:blip>
          <a:srcRect b="43321"/>
          <a:stretch/>
        </p:blipFill>
        <p:spPr>
          <a:xfrm>
            <a:off x="10760259" y="197949"/>
            <a:ext cx="1013449" cy="867901"/>
          </a:xfrm>
          <a:prstGeom prst="rect">
            <a:avLst/>
          </a:prstGeom>
        </p:spPr>
      </p:pic>
      <p:pic>
        <p:nvPicPr>
          <p:cNvPr id="5" name="Imagen 4"/>
          <p:cNvPicPr>
            <a:picLocks noChangeAspect="1"/>
          </p:cNvPicPr>
          <p:nvPr/>
        </p:nvPicPr>
        <p:blipFill rotWithShape="1">
          <a:blip r:embed="rId4">
            <a:extLst>
              <a:ext uri="{BEBA8EAE-BF5A-486C-A8C5-ECC9F3942E4B}">
                <a14:imgProps xmlns:a14="http://schemas.microsoft.com/office/drawing/2010/main">
                  <a14:imgLayer r:embed="rId5">
                    <a14:imgEffect>
                      <a14:backgroundRemoval t="0" b="100000" l="713" r="100000"/>
                    </a14:imgEffect>
                  </a14:imgLayer>
                </a14:imgProps>
              </a:ext>
            </a:extLst>
          </a:blip>
          <a:srcRect t="21482" b="20570"/>
          <a:stretch/>
        </p:blipFill>
        <p:spPr>
          <a:xfrm>
            <a:off x="10802129" y="1217444"/>
            <a:ext cx="1013449" cy="335163"/>
          </a:xfrm>
          <a:prstGeom prst="rect">
            <a:avLst/>
          </a:prstGeom>
        </p:spPr>
      </p:pic>
      <p:pic>
        <p:nvPicPr>
          <p:cNvPr id="6" name="Imagen 5"/>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Lst>
          </a:blip>
          <a:stretch>
            <a:fillRect/>
          </a:stretch>
        </p:blipFill>
        <p:spPr>
          <a:xfrm>
            <a:off x="10947863" y="1039759"/>
            <a:ext cx="307372" cy="235049"/>
          </a:xfrm>
          <a:prstGeom prst="rect">
            <a:avLst/>
          </a:prstGeom>
        </p:spPr>
      </p:pic>
      <p:sp>
        <p:nvSpPr>
          <p:cNvPr id="7" name="Rectángulo 6"/>
          <p:cNvSpPr/>
          <p:nvPr/>
        </p:nvSpPr>
        <p:spPr>
          <a:xfrm>
            <a:off x="10532891" y="1503527"/>
            <a:ext cx="1551924" cy="261610"/>
          </a:xfrm>
          <a:prstGeom prst="rect">
            <a:avLst/>
          </a:prstGeom>
          <a:noFill/>
        </p:spPr>
        <p:txBody>
          <a:bodyPr wrap="square" lIns="91440" tIns="45720" rIns="91440" bIns="45720">
            <a:spAutoFit/>
          </a:bodyPr>
          <a:lstStyle/>
          <a:p>
            <a:pPr algn="ctr"/>
            <a:r>
              <a:rPr lang="es-ES" sz="1100" b="1" dirty="0">
                <a:ln w="0"/>
                <a:solidFill>
                  <a:schemeClr val="accent5">
                    <a:lumMod val="75000"/>
                  </a:schemeClr>
                </a:solidFill>
                <a:effectLst>
                  <a:outerShdw blurRad="38100" dist="25400" dir="5400000" algn="ctr" rotWithShape="0">
                    <a:srgbClr val="6E747A">
                      <a:alpha val="43000"/>
                    </a:srgbClr>
                  </a:outerShdw>
                </a:effectLst>
                <a:latin typeface="Arial Narrow" panose="020B0606020202030204" pitchFamily="34" charset="0"/>
              </a:rPr>
              <a:t>Territorio</a:t>
            </a:r>
            <a:r>
              <a:rPr lang="es-ES" sz="1100" b="1" dirty="0">
                <a:ln w="0"/>
                <a:solidFill>
                  <a:schemeClr val="accent1"/>
                </a:solidFill>
                <a:effectLst>
                  <a:outerShdw blurRad="38100" dist="25400" dir="5400000" algn="ctr" rotWithShape="0">
                    <a:srgbClr val="6E747A">
                      <a:alpha val="43000"/>
                    </a:srgbClr>
                  </a:outerShdw>
                </a:effectLst>
                <a:latin typeface="Arial Narrow" panose="020B0606020202030204" pitchFamily="34" charset="0"/>
              </a:rPr>
              <a:t> </a:t>
            </a:r>
            <a:r>
              <a:rPr lang="es-ES" sz="1100" b="1" dirty="0">
                <a:ln w="0"/>
                <a:solidFill>
                  <a:srgbClr val="00B050"/>
                </a:solidFill>
                <a:effectLst>
                  <a:outerShdw blurRad="38100" dist="25400" dir="5400000" algn="ctr" rotWithShape="0">
                    <a:srgbClr val="6E747A">
                      <a:alpha val="43000"/>
                    </a:srgbClr>
                  </a:outerShdw>
                </a:effectLst>
                <a:latin typeface="Arial Narrow" panose="020B0606020202030204" pitchFamily="34" charset="0"/>
              </a:rPr>
              <a:t>Sostenible</a:t>
            </a:r>
          </a:p>
        </p:txBody>
      </p:sp>
      <p:grpSp>
        <p:nvGrpSpPr>
          <p:cNvPr id="9" name="Group 23"/>
          <p:cNvGrpSpPr/>
          <p:nvPr/>
        </p:nvGrpSpPr>
        <p:grpSpPr>
          <a:xfrm>
            <a:off x="6755184" y="5807630"/>
            <a:ext cx="865194" cy="1050371"/>
            <a:chOff x="6895237" y="4807600"/>
            <a:chExt cx="1401351" cy="2050399"/>
          </a:xfrm>
        </p:grpSpPr>
        <p:sp>
          <p:nvSpPr>
            <p:cNvPr id="11" name="Freeform 8"/>
            <p:cNvSpPr>
              <a:spLocks/>
            </p:cNvSpPr>
            <p:nvPr/>
          </p:nvSpPr>
          <p:spPr bwMode="auto">
            <a:xfrm>
              <a:off x="6895237"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2" name="Freeform 9"/>
            <p:cNvSpPr>
              <a:spLocks/>
            </p:cNvSpPr>
            <p:nvPr/>
          </p:nvSpPr>
          <p:spPr bwMode="auto">
            <a:xfrm>
              <a:off x="7575572"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3" name="Freeform 66"/>
            <p:cNvSpPr/>
            <p:nvPr/>
          </p:nvSpPr>
          <p:spPr>
            <a:xfrm>
              <a:off x="7279592"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14" name="Group 21"/>
          <p:cNvGrpSpPr/>
          <p:nvPr/>
        </p:nvGrpSpPr>
        <p:grpSpPr>
          <a:xfrm>
            <a:off x="5025835" y="5524501"/>
            <a:ext cx="1064388" cy="1333499"/>
            <a:chOff x="4025202" y="4254915"/>
            <a:chExt cx="1723984" cy="2603084"/>
          </a:xfrm>
        </p:grpSpPr>
        <p:sp>
          <p:nvSpPr>
            <p:cNvPr id="15" name="Freeform 5"/>
            <p:cNvSpPr>
              <a:spLocks/>
            </p:cNvSpPr>
            <p:nvPr/>
          </p:nvSpPr>
          <p:spPr bwMode="auto">
            <a:xfrm>
              <a:off x="4025202"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6" name="Freeform 6"/>
            <p:cNvSpPr>
              <a:spLocks/>
            </p:cNvSpPr>
            <p:nvPr/>
          </p:nvSpPr>
          <p:spPr bwMode="auto">
            <a:xfrm>
              <a:off x="4932783"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7" name="Freeform 63"/>
            <p:cNvSpPr/>
            <p:nvPr/>
          </p:nvSpPr>
          <p:spPr>
            <a:xfrm>
              <a:off x="4513360"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18" name="Group 20"/>
          <p:cNvGrpSpPr/>
          <p:nvPr/>
        </p:nvGrpSpPr>
        <p:grpSpPr>
          <a:xfrm>
            <a:off x="3798254" y="5807629"/>
            <a:ext cx="865195" cy="1050371"/>
            <a:chOff x="2870034" y="4807600"/>
            <a:chExt cx="1401352" cy="2050399"/>
          </a:xfrm>
        </p:grpSpPr>
        <p:sp>
          <p:nvSpPr>
            <p:cNvPr id="19" name="Freeform 73"/>
            <p:cNvSpPr>
              <a:spLocks/>
            </p:cNvSpPr>
            <p:nvPr/>
          </p:nvSpPr>
          <p:spPr bwMode="auto">
            <a:xfrm>
              <a:off x="2870034"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0" name="Freeform 74"/>
            <p:cNvSpPr>
              <a:spLocks/>
            </p:cNvSpPr>
            <p:nvPr/>
          </p:nvSpPr>
          <p:spPr bwMode="auto">
            <a:xfrm>
              <a:off x="3550370"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1" name="Freeform 79"/>
            <p:cNvSpPr/>
            <p:nvPr/>
          </p:nvSpPr>
          <p:spPr>
            <a:xfrm>
              <a:off x="3254390"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22" name="Group 19"/>
          <p:cNvGrpSpPr/>
          <p:nvPr/>
        </p:nvGrpSpPr>
        <p:grpSpPr>
          <a:xfrm>
            <a:off x="1996795" y="5524501"/>
            <a:ext cx="1064388" cy="1333499"/>
            <a:chOff x="0" y="4254915"/>
            <a:chExt cx="1723984" cy="2603084"/>
          </a:xfrm>
        </p:grpSpPr>
        <p:sp>
          <p:nvSpPr>
            <p:cNvPr id="23" name="Freeform 71"/>
            <p:cNvSpPr>
              <a:spLocks/>
            </p:cNvSpPr>
            <p:nvPr/>
          </p:nvSpPr>
          <p:spPr bwMode="auto">
            <a:xfrm>
              <a:off x="0"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4" name="Freeform 72"/>
            <p:cNvSpPr>
              <a:spLocks/>
            </p:cNvSpPr>
            <p:nvPr/>
          </p:nvSpPr>
          <p:spPr bwMode="auto">
            <a:xfrm>
              <a:off x="907581"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5" name="Freeform 80"/>
            <p:cNvSpPr/>
            <p:nvPr/>
          </p:nvSpPr>
          <p:spPr>
            <a:xfrm>
              <a:off x="488158"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26" name="Group 26"/>
          <p:cNvGrpSpPr/>
          <p:nvPr/>
        </p:nvGrpSpPr>
        <p:grpSpPr>
          <a:xfrm>
            <a:off x="9676595" y="5791094"/>
            <a:ext cx="865194" cy="1050371"/>
            <a:chOff x="10790649" y="4807600"/>
            <a:chExt cx="1401351" cy="2050399"/>
          </a:xfrm>
        </p:grpSpPr>
        <p:sp>
          <p:nvSpPr>
            <p:cNvPr id="27" name="Freeform 83"/>
            <p:cNvSpPr>
              <a:spLocks/>
            </p:cNvSpPr>
            <p:nvPr/>
          </p:nvSpPr>
          <p:spPr bwMode="auto">
            <a:xfrm>
              <a:off x="10790649"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8" name="Freeform 84"/>
            <p:cNvSpPr>
              <a:spLocks/>
            </p:cNvSpPr>
            <p:nvPr/>
          </p:nvSpPr>
          <p:spPr bwMode="auto">
            <a:xfrm>
              <a:off x="11470984"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9" name="Freeform 89"/>
            <p:cNvSpPr/>
            <p:nvPr/>
          </p:nvSpPr>
          <p:spPr>
            <a:xfrm>
              <a:off x="11175005"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30" name="Group 24"/>
          <p:cNvGrpSpPr/>
          <p:nvPr/>
        </p:nvGrpSpPr>
        <p:grpSpPr>
          <a:xfrm>
            <a:off x="7947072" y="5507966"/>
            <a:ext cx="1064388" cy="1333499"/>
            <a:chOff x="7920615" y="4254915"/>
            <a:chExt cx="1723984" cy="2603084"/>
          </a:xfrm>
        </p:grpSpPr>
        <p:sp>
          <p:nvSpPr>
            <p:cNvPr id="31" name="Freeform 81"/>
            <p:cNvSpPr>
              <a:spLocks/>
            </p:cNvSpPr>
            <p:nvPr/>
          </p:nvSpPr>
          <p:spPr bwMode="auto">
            <a:xfrm>
              <a:off x="7920615"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32" name="Freeform 82"/>
            <p:cNvSpPr>
              <a:spLocks/>
            </p:cNvSpPr>
            <p:nvPr/>
          </p:nvSpPr>
          <p:spPr bwMode="auto">
            <a:xfrm>
              <a:off x="8828196"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33" name="Freeform 90"/>
            <p:cNvSpPr/>
            <p:nvPr/>
          </p:nvSpPr>
          <p:spPr>
            <a:xfrm>
              <a:off x="8408773"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35" name="Group 18"/>
          <p:cNvGrpSpPr/>
          <p:nvPr/>
        </p:nvGrpSpPr>
        <p:grpSpPr>
          <a:xfrm>
            <a:off x="2632536" y="4915130"/>
            <a:ext cx="1624730" cy="1942870"/>
            <a:chOff x="1012788" y="3065380"/>
            <a:chExt cx="2631566" cy="3792619"/>
          </a:xfrm>
        </p:grpSpPr>
        <p:sp>
          <p:nvSpPr>
            <p:cNvPr id="39" name="Freeform 75"/>
            <p:cNvSpPr>
              <a:spLocks/>
            </p:cNvSpPr>
            <p:nvPr/>
          </p:nvSpPr>
          <p:spPr bwMode="auto">
            <a:xfrm>
              <a:off x="1012788"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0" name="Freeform 77"/>
            <p:cNvSpPr>
              <a:spLocks/>
            </p:cNvSpPr>
            <p:nvPr/>
          </p:nvSpPr>
          <p:spPr bwMode="auto">
            <a:xfrm>
              <a:off x="2328571"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1" name="Freeform 78"/>
            <p:cNvSpPr/>
            <p:nvPr/>
          </p:nvSpPr>
          <p:spPr>
            <a:xfrm>
              <a:off x="1760457"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43" name="Group 22"/>
          <p:cNvGrpSpPr/>
          <p:nvPr/>
        </p:nvGrpSpPr>
        <p:grpSpPr>
          <a:xfrm>
            <a:off x="5651438" y="4915130"/>
            <a:ext cx="1624730" cy="1942870"/>
            <a:chOff x="5037990" y="3065380"/>
            <a:chExt cx="2631567" cy="3792619"/>
          </a:xfrm>
        </p:grpSpPr>
        <p:sp>
          <p:nvSpPr>
            <p:cNvPr id="47" name="Freeform 11"/>
            <p:cNvSpPr>
              <a:spLocks/>
            </p:cNvSpPr>
            <p:nvPr/>
          </p:nvSpPr>
          <p:spPr bwMode="auto">
            <a:xfrm>
              <a:off x="5037990"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8" name="Freeform 13"/>
            <p:cNvSpPr>
              <a:spLocks/>
            </p:cNvSpPr>
            <p:nvPr/>
          </p:nvSpPr>
          <p:spPr bwMode="auto">
            <a:xfrm>
              <a:off x="6353774"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9" name="Freeform 69"/>
            <p:cNvSpPr/>
            <p:nvPr/>
          </p:nvSpPr>
          <p:spPr>
            <a:xfrm>
              <a:off x="5785659"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50" name="Group 32"/>
          <p:cNvGrpSpPr/>
          <p:nvPr/>
        </p:nvGrpSpPr>
        <p:grpSpPr>
          <a:xfrm>
            <a:off x="8572997" y="4915130"/>
            <a:ext cx="1624730" cy="1942870"/>
            <a:chOff x="8933403" y="3065380"/>
            <a:chExt cx="2631566" cy="3792619"/>
          </a:xfrm>
        </p:grpSpPr>
        <p:grpSp>
          <p:nvGrpSpPr>
            <p:cNvPr id="51" name="Group 25"/>
            <p:cNvGrpSpPr/>
            <p:nvPr/>
          </p:nvGrpSpPr>
          <p:grpSpPr>
            <a:xfrm>
              <a:off x="8933403" y="3065380"/>
              <a:ext cx="2631566" cy="3792619"/>
              <a:chOff x="8933403" y="3065380"/>
              <a:chExt cx="2631566" cy="3792619"/>
            </a:xfrm>
          </p:grpSpPr>
          <p:sp>
            <p:nvSpPr>
              <p:cNvPr id="59" name="Freeform 85"/>
              <p:cNvSpPr>
                <a:spLocks/>
              </p:cNvSpPr>
              <p:nvPr/>
            </p:nvSpPr>
            <p:spPr bwMode="auto">
              <a:xfrm>
                <a:off x="8933403"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60" name="Freeform 87"/>
              <p:cNvSpPr>
                <a:spLocks/>
              </p:cNvSpPr>
              <p:nvPr/>
            </p:nvSpPr>
            <p:spPr bwMode="auto">
              <a:xfrm>
                <a:off x="10249186"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61" name="Freeform 88"/>
              <p:cNvSpPr/>
              <p:nvPr/>
            </p:nvSpPr>
            <p:spPr>
              <a:xfrm>
                <a:off x="9675460"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52" name="Group 139"/>
            <p:cNvGrpSpPr/>
            <p:nvPr/>
          </p:nvGrpSpPr>
          <p:grpSpPr>
            <a:xfrm>
              <a:off x="10235831" y="6434145"/>
              <a:ext cx="222276" cy="209887"/>
              <a:chOff x="1266825" y="-1522413"/>
              <a:chExt cx="2420937" cy="2286001"/>
            </a:xfrm>
            <a:solidFill>
              <a:schemeClr val="bg1"/>
            </a:solidFill>
          </p:grpSpPr>
          <p:sp>
            <p:nvSpPr>
              <p:cNvPr id="57" name="Oval 9"/>
              <p:cNvSpPr>
                <a:spLocks noChangeArrowheads="1"/>
              </p:cNvSpPr>
              <p:nvPr/>
            </p:nvSpPr>
            <p:spPr bwMode="auto">
              <a:xfrm>
                <a:off x="1266825" y="496888"/>
                <a:ext cx="269875" cy="2667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8" name="Oval 10"/>
              <p:cNvSpPr>
                <a:spLocks noChangeArrowheads="1"/>
              </p:cNvSpPr>
              <p:nvPr/>
            </p:nvSpPr>
            <p:spPr bwMode="auto">
              <a:xfrm>
                <a:off x="3417887" y="-1522413"/>
                <a:ext cx="269875" cy="271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grpSp>
      </p:grpSp>
      <p:sp>
        <p:nvSpPr>
          <p:cNvPr id="64" name="Freeform 12"/>
          <p:cNvSpPr>
            <a:spLocks/>
          </p:cNvSpPr>
          <p:nvPr/>
        </p:nvSpPr>
        <p:spPr bwMode="auto">
          <a:xfrm flipH="1">
            <a:off x="6289331"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5" name="Freeform 76"/>
          <p:cNvSpPr>
            <a:spLocks/>
          </p:cNvSpPr>
          <p:nvPr/>
        </p:nvSpPr>
        <p:spPr bwMode="auto">
          <a:xfrm flipH="1">
            <a:off x="3270428"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6" name="Freeform 86"/>
          <p:cNvSpPr>
            <a:spLocks/>
          </p:cNvSpPr>
          <p:nvPr/>
        </p:nvSpPr>
        <p:spPr bwMode="auto">
          <a:xfrm flipH="1">
            <a:off x="9210890"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 name="CuadroTexto 2"/>
          <p:cNvSpPr txBox="1"/>
          <p:nvPr/>
        </p:nvSpPr>
        <p:spPr>
          <a:xfrm>
            <a:off x="600580" y="1377755"/>
            <a:ext cx="10178736" cy="3385542"/>
          </a:xfrm>
          <a:prstGeom prst="rect">
            <a:avLst/>
          </a:prstGeom>
          <a:noFill/>
        </p:spPr>
        <p:txBody>
          <a:bodyPr wrap="square" rtlCol="0">
            <a:spAutoFit/>
          </a:bodyPr>
          <a:lstStyle/>
          <a:p>
            <a:pPr algn="just"/>
            <a:r>
              <a:rPr lang="es-ES_tradnl" dirty="0">
                <a:latin typeface="Century Gothic" panose="020B0502020202020204" pitchFamily="34" charset="0"/>
              </a:rPr>
              <a:t>La audiencia pública ambiental está establecida en el artículo 72 de la ley 99 de 1993, como uno de los mecanismos de participación ciudadana y está reglamentada en el Decreto 1076 de 2015, el cual en el parágrafo del artículo 2.2.2.4.1.6 establece que “En los casos que se solicite la celebración de audiencia pública durante el seguimiento, la autoridad ambiental evaluará la información aportada por el solicitante y efectuará visita al proyecto, obra o actividad. Igualmente, se invitará a asistir a los entes de control. Con base en lo anterior, se determinará la pertinencia o no de celebrar la audiencia pública”.</a:t>
            </a:r>
          </a:p>
          <a:p>
            <a:pPr algn="just"/>
            <a:endParaRPr lang="es-ES_tradnl" dirty="0">
              <a:latin typeface="Century Gothic" panose="020B0502020202020204" pitchFamily="34" charset="0"/>
            </a:endParaRPr>
          </a:p>
          <a:p>
            <a:pPr algn="just"/>
            <a:r>
              <a:rPr lang="es-ES_tradnl" dirty="0">
                <a:latin typeface="Century Gothic" panose="020B0502020202020204" pitchFamily="34" charset="0"/>
              </a:rPr>
              <a:t>La audiencia pública fue requerida por 122 firmantes (personas naturales).</a:t>
            </a:r>
          </a:p>
          <a:p>
            <a:pPr algn="just"/>
            <a:endParaRPr lang="es-ES_tradnl" sz="1600" dirty="0">
              <a:latin typeface="Century Gothic" panose="020B0502020202020204" pitchFamily="34" charset="0"/>
            </a:endParaRPr>
          </a:p>
          <a:p>
            <a:endParaRPr lang="en-US" dirty="0"/>
          </a:p>
        </p:txBody>
      </p:sp>
    </p:spTree>
    <p:extLst>
      <p:ext uri="{BB962C8B-B14F-4D97-AF65-F5344CB8AC3E}">
        <p14:creationId xmlns:p14="http://schemas.microsoft.com/office/powerpoint/2010/main" val="3079862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4508" y="-63848"/>
            <a:ext cx="10801200" cy="1450757"/>
          </a:xfrm>
        </p:spPr>
        <p:txBody>
          <a:bodyPr>
            <a:normAutofit/>
          </a:bodyPr>
          <a:lstStyle/>
          <a:p>
            <a:pPr algn="ctr">
              <a:lnSpc>
                <a:spcPct val="107000"/>
              </a:lnSpc>
              <a:spcAft>
                <a:spcPts val="800"/>
              </a:spcAft>
            </a:pPr>
            <a:r>
              <a:rPr lang="es-ES" sz="2000" b="1" dirty="0">
                <a:ln w="0"/>
                <a:latin typeface="Century Gothic" panose="020B0502020202020204" pitchFamily="34" charset="0"/>
                <a:ea typeface="Tahoma" panose="020B0604030504040204" pitchFamily="34" charset="0"/>
                <a:cs typeface="Tahoma" panose="020B0604030504040204" pitchFamily="34" charset="0"/>
              </a:rPr>
              <a:t>VISITA TÉCNICA EFECTUADA POR CVS</a:t>
            </a:r>
            <a:endParaRPr lang="es-MX" sz="2000" b="1" dirty="0">
              <a:ln w="0"/>
              <a:latin typeface="Century Gothic" panose="020B0502020202020204" pitchFamily="34" charset="0"/>
              <a:ea typeface="Tahoma" panose="020B0604030504040204" pitchFamily="34" charset="0"/>
              <a:cs typeface="Tahoma" panose="020B0604030504040204" pitchFamily="34" charset="0"/>
            </a:endParaRPr>
          </a:p>
        </p:txBody>
      </p:sp>
      <p:pic>
        <p:nvPicPr>
          <p:cNvPr id="4" name="Imagen 3"/>
          <p:cNvPicPr/>
          <p:nvPr/>
        </p:nvPicPr>
        <p:blipFill rotWithShape="1">
          <a:blip r:embed="rId3" cstate="print">
            <a:extLst>
              <a:ext uri="{28A0092B-C50C-407E-A947-70E740481C1C}">
                <a14:useLocalDpi xmlns:a14="http://schemas.microsoft.com/office/drawing/2010/main" val="0"/>
              </a:ext>
            </a:extLst>
          </a:blip>
          <a:srcRect b="43321"/>
          <a:stretch/>
        </p:blipFill>
        <p:spPr>
          <a:xfrm>
            <a:off x="10821388" y="278529"/>
            <a:ext cx="1013449" cy="867901"/>
          </a:xfrm>
          <a:prstGeom prst="rect">
            <a:avLst/>
          </a:prstGeom>
        </p:spPr>
      </p:pic>
      <p:pic>
        <p:nvPicPr>
          <p:cNvPr id="5" name="Imagen 4"/>
          <p:cNvPicPr>
            <a:picLocks noChangeAspect="1"/>
          </p:cNvPicPr>
          <p:nvPr/>
        </p:nvPicPr>
        <p:blipFill rotWithShape="1">
          <a:blip r:embed="rId4"/>
          <a:srcRect t="21482" b="20570"/>
          <a:stretch/>
        </p:blipFill>
        <p:spPr>
          <a:xfrm>
            <a:off x="10821387" y="1314904"/>
            <a:ext cx="1013449" cy="335163"/>
          </a:xfrm>
          <a:prstGeom prst="rect">
            <a:avLst/>
          </a:prstGeom>
        </p:spPr>
      </p:pic>
      <p:pic>
        <p:nvPicPr>
          <p:cNvPr id="6" name="Imagen 5"/>
          <p:cNvPicPr>
            <a:picLocks noChangeAspect="1"/>
          </p:cNvPicPr>
          <p:nvPr/>
        </p:nvPicPr>
        <p:blipFill>
          <a:blip r:embed="rId5"/>
          <a:stretch>
            <a:fillRect/>
          </a:stretch>
        </p:blipFill>
        <p:spPr>
          <a:xfrm>
            <a:off x="10936938" y="1131548"/>
            <a:ext cx="307372" cy="235049"/>
          </a:xfrm>
          <a:prstGeom prst="rect">
            <a:avLst/>
          </a:prstGeom>
        </p:spPr>
      </p:pic>
      <p:sp>
        <p:nvSpPr>
          <p:cNvPr id="7" name="Rectángulo 6"/>
          <p:cNvSpPr/>
          <p:nvPr/>
        </p:nvSpPr>
        <p:spPr>
          <a:xfrm>
            <a:off x="10541789" y="1650067"/>
            <a:ext cx="1551924" cy="261610"/>
          </a:xfrm>
          <a:prstGeom prst="rect">
            <a:avLst/>
          </a:prstGeom>
          <a:noFill/>
        </p:spPr>
        <p:txBody>
          <a:bodyPr wrap="square" lIns="91440" tIns="45720" rIns="91440" bIns="45720">
            <a:spAutoFit/>
          </a:bodyPr>
          <a:lstStyle/>
          <a:p>
            <a:pPr algn="ctr"/>
            <a:r>
              <a:rPr lang="es-ES" sz="1100" b="1" dirty="0">
                <a:ln w="0"/>
                <a:solidFill>
                  <a:schemeClr val="accent5">
                    <a:lumMod val="75000"/>
                  </a:schemeClr>
                </a:solidFill>
                <a:effectLst>
                  <a:outerShdw blurRad="38100" dist="25400" dir="5400000" algn="ctr" rotWithShape="0">
                    <a:srgbClr val="6E747A">
                      <a:alpha val="43000"/>
                    </a:srgbClr>
                  </a:outerShdw>
                </a:effectLst>
                <a:latin typeface="Arial Narrow" panose="020B0606020202030204" pitchFamily="34" charset="0"/>
              </a:rPr>
              <a:t>Territorio</a:t>
            </a:r>
            <a:r>
              <a:rPr lang="es-ES" sz="1100" b="1" dirty="0">
                <a:ln w="0"/>
                <a:solidFill>
                  <a:schemeClr val="accent1"/>
                </a:solidFill>
                <a:effectLst>
                  <a:outerShdw blurRad="38100" dist="25400" dir="5400000" algn="ctr" rotWithShape="0">
                    <a:srgbClr val="6E747A">
                      <a:alpha val="43000"/>
                    </a:srgbClr>
                  </a:outerShdw>
                </a:effectLst>
                <a:latin typeface="Arial Narrow" panose="020B0606020202030204" pitchFamily="34" charset="0"/>
              </a:rPr>
              <a:t> </a:t>
            </a:r>
            <a:r>
              <a:rPr lang="es-ES" sz="1100" b="1" dirty="0">
                <a:ln w="0"/>
                <a:solidFill>
                  <a:srgbClr val="00B050"/>
                </a:solidFill>
                <a:effectLst>
                  <a:outerShdw blurRad="38100" dist="25400" dir="5400000" algn="ctr" rotWithShape="0">
                    <a:srgbClr val="6E747A">
                      <a:alpha val="43000"/>
                    </a:srgbClr>
                  </a:outerShdw>
                </a:effectLst>
                <a:latin typeface="Arial Narrow" panose="020B0606020202030204" pitchFamily="34" charset="0"/>
              </a:rPr>
              <a:t>Sostenible</a:t>
            </a:r>
          </a:p>
        </p:txBody>
      </p:sp>
      <p:grpSp>
        <p:nvGrpSpPr>
          <p:cNvPr id="9" name="Group 23"/>
          <p:cNvGrpSpPr/>
          <p:nvPr/>
        </p:nvGrpSpPr>
        <p:grpSpPr>
          <a:xfrm>
            <a:off x="6755184" y="5807630"/>
            <a:ext cx="865194" cy="1050371"/>
            <a:chOff x="6895237" y="4807600"/>
            <a:chExt cx="1401351" cy="2050399"/>
          </a:xfrm>
        </p:grpSpPr>
        <p:sp>
          <p:nvSpPr>
            <p:cNvPr id="11" name="Freeform 8"/>
            <p:cNvSpPr>
              <a:spLocks/>
            </p:cNvSpPr>
            <p:nvPr/>
          </p:nvSpPr>
          <p:spPr bwMode="auto">
            <a:xfrm>
              <a:off x="6895237"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2" name="Freeform 9"/>
            <p:cNvSpPr>
              <a:spLocks/>
            </p:cNvSpPr>
            <p:nvPr/>
          </p:nvSpPr>
          <p:spPr bwMode="auto">
            <a:xfrm>
              <a:off x="7575572"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3" name="Freeform 66"/>
            <p:cNvSpPr/>
            <p:nvPr/>
          </p:nvSpPr>
          <p:spPr>
            <a:xfrm>
              <a:off x="7279592"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14" name="Group 21"/>
          <p:cNvGrpSpPr/>
          <p:nvPr/>
        </p:nvGrpSpPr>
        <p:grpSpPr>
          <a:xfrm>
            <a:off x="5025835" y="5524501"/>
            <a:ext cx="1064388" cy="1333499"/>
            <a:chOff x="4025202" y="4254915"/>
            <a:chExt cx="1723984" cy="2603084"/>
          </a:xfrm>
        </p:grpSpPr>
        <p:sp>
          <p:nvSpPr>
            <p:cNvPr id="15" name="Freeform 5"/>
            <p:cNvSpPr>
              <a:spLocks/>
            </p:cNvSpPr>
            <p:nvPr/>
          </p:nvSpPr>
          <p:spPr bwMode="auto">
            <a:xfrm>
              <a:off x="4025202"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6" name="Freeform 6"/>
            <p:cNvSpPr>
              <a:spLocks/>
            </p:cNvSpPr>
            <p:nvPr/>
          </p:nvSpPr>
          <p:spPr bwMode="auto">
            <a:xfrm>
              <a:off x="4932783"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7" name="Freeform 63"/>
            <p:cNvSpPr/>
            <p:nvPr/>
          </p:nvSpPr>
          <p:spPr>
            <a:xfrm>
              <a:off x="4513360"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18" name="Group 20"/>
          <p:cNvGrpSpPr/>
          <p:nvPr/>
        </p:nvGrpSpPr>
        <p:grpSpPr>
          <a:xfrm>
            <a:off x="3798254" y="5807629"/>
            <a:ext cx="865195" cy="1050371"/>
            <a:chOff x="2870034" y="4807600"/>
            <a:chExt cx="1401352" cy="2050399"/>
          </a:xfrm>
        </p:grpSpPr>
        <p:sp>
          <p:nvSpPr>
            <p:cNvPr id="19" name="Freeform 73"/>
            <p:cNvSpPr>
              <a:spLocks/>
            </p:cNvSpPr>
            <p:nvPr/>
          </p:nvSpPr>
          <p:spPr bwMode="auto">
            <a:xfrm>
              <a:off x="2870034"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0" name="Freeform 74"/>
            <p:cNvSpPr>
              <a:spLocks/>
            </p:cNvSpPr>
            <p:nvPr/>
          </p:nvSpPr>
          <p:spPr bwMode="auto">
            <a:xfrm>
              <a:off x="3550370"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1" name="Freeform 79"/>
            <p:cNvSpPr/>
            <p:nvPr/>
          </p:nvSpPr>
          <p:spPr>
            <a:xfrm>
              <a:off x="3254390"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22" name="Group 19"/>
          <p:cNvGrpSpPr/>
          <p:nvPr/>
        </p:nvGrpSpPr>
        <p:grpSpPr>
          <a:xfrm>
            <a:off x="1996795" y="5524501"/>
            <a:ext cx="1064388" cy="1333499"/>
            <a:chOff x="0" y="4254915"/>
            <a:chExt cx="1723984" cy="2603084"/>
          </a:xfrm>
        </p:grpSpPr>
        <p:sp>
          <p:nvSpPr>
            <p:cNvPr id="23" name="Freeform 71"/>
            <p:cNvSpPr>
              <a:spLocks/>
            </p:cNvSpPr>
            <p:nvPr/>
          </p:nvSpPr>
          <p:spPr bwMode="auto">
            <a:xfrm>
              <a:off x="0"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4" name="Freeform 72"/>
            <p:cNvSpPr>
              <a:spLocks/>
            </p:cNvSpPr>
            <p:nvPr/>
          </p:nvSpPr>
          <p:spPr bwMode="auto">
            <a:xfrm>
              <a:off x="907581"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5" name="Freeform 80"/>
            <p:cNvSpPr/>
            <p:nvPr/>
          </p:nvSpPr>
          <p:spPr>
            <a:xfrm>
              <a:off x="488158"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26" name="Group 26"/>
          <p:cNvGrpSpPr/>
          <p:nvPr/>
        </p:nvGrpSpPr>
        <p:grpSpPr>
          <a:xfrm>
            <a:off x="9676595" y="5791094"/>
            <a:ext cx="865194" cy="1050371"/>
            <a:chOff x="10790649" y="4807600"/>
            <a:chExt cx="1401351" cy="2050399"/>
          </a:xfrm>
        </p:grpSpPr>
        <p:sp>
          <p:nvSpPr>
            <p:cNvPr id="27" name="Freeform 83"/>
            <p:cNvSpPr>
              <a:spLocks/>
            </p:cNvSpPr>
            <p:nvPr/>
          </p:nvSpPr>
          <p:spPr bwMode="auto">
            <a:xfrm>
              <a:off x="10790649"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8" name="Freeform 84"/>
            <p:cNvSpPr>
              <a:spLocks/>
            </p:cNvSpPr>
            <p:nvPr/>
          </p:nvSpPr>
          <p:spPr bwMode="auto">
            <a:xfrm>
              <a:off x="11470984"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9" name="Freeform 89"/>
            <p:cNvSpPr/>
            <p:nvPr/>
          </p:nvSpPr>
          <p:spPr>
            <a:xfrm>
              <a:off x="11175005"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30" name="Group 24"/>
          <p:cNvGrpSpPr/>
          <p:nvPr/>
        </p:nvGrpSpPr>
        <p:grpSpPr>
          <a:xfrm>
            <a:off x="7947072" y="5507966"/>
            <a:ext cx="1064388" cy="1333499"/>
            <a:chOff x="7920615" y="4254915"/>
            <a:chExt cx="1723984" cy="2603084"/>
          </a:xfrm>
        </p:grpSpPr>
        <p:sp>
          <p:nvSpPr>
            <p:cNvPr id="31" name="Freeform 81"/>
            <p:cNvSpPr>
              <a:spLocks/>
            </p:cNvSpPr>
            <p:nvPr/>
          </p:nvSpPr>
          <p:spPr bwMode="auto">
            <a:xfrm>
              <a:off x="7920615"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32" name="Freeform 82"/>
            <p:cNvSpPr>
              <a:spLocks/>
            </p:cNvSpPr>
            <p:nvPr/>
          </p:nvSpPr>
          <p:spPr bwMode="auto">
            <a:xfrm>
              <a:off x="8828196"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33" name="Freeform 90"/>
            <p:cNvSpPr/>
            <p:nvPr/>
          </p:nvSpPr>
          <p:spPr>
            <a:xfrm>
              <a:off x="8408773"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35" name="Group 18"/>
          <p:cNvGrpSpPr/>
          <p:nvPr/>
        </p:nvGrpSpPr>
        <p:grpSpPr>
          <a:xfrm>
            <a:off x="2632536" y="5069984"/>
            <a:ext cx="1624730" cy="1788016"/>
            <a:chOff x="1012788" y="3065380"/>
            <a:chExt cx="2631566" cy="3792619"/>
          </a:xfrm>
        </p:grpSpPr>
        <p:sp>
          <p:nvSpPr>
            <p:cNvPr id="39" name="Freeform 75"/>
            <p:cNvSpPr>
              <a:spLocks/>
            </p:cNvSpPr>
            <p:nvPr/>
          </p:nvSpPr>
          <p:spPr bwMode="auto">
            <a:xfrm>
              <a:off x="1012788"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0" name="Freeform 77"/>
            <p:cNvSpPr>
              <a:spLocks/>
            </p:cNvSpPr>
            <p:nvPr/>
          </p:nvSpPr>
          <p:spPr bwMode="auto">
            <a:xfrm>
              <a:off x="2328571"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1" name="Freeform 78"/>
            <p:cNvSpPr/>
            <p:nvPr/>
          </p:nvSpPr>
          <p:spPr>
            <a:xfrm>
              <a:off x="1760457"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43" name="Group 22"/>
          <p:cNvGrpSpPr/>
          <p:nvPr/>
        </p:nvGrpSpPr>
        <p:grpSpPr>
          <a:xfrm>
            <a:off x="5651438" y="5069984"/>
            <a:ext cx="1624730" cy="1788016"/>
            <a:chOff x="5037990" y="3065380"/>
            <a:chExt cx="2631567" cy="3792619"/>
          </a:xfrm>
        </p:grpSpPr>
        <p:sp>
          <p:nvSpPr>
            <p:cNvPr id="47" name="Freeform 11"/>
            <p:cNvSpPr>
              <a:spLocks/>
            </p:cNvSpPr>
            <p:nvPr/>
          </p:nvSpPr>
          <p:spPr bwMode="auto">
            <a:xfrm>
              <a:off x="5037990"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8" name="Freeform 13"/>
            <p:cNvSpPr>
              <a:spLocks/>
            </p:cNvSpPr>
            <p:nvPr/>
          </p:nvSpPr>
          <p:spPr bwMode="auto">
            <a:xfrm>
              <a:off x="6353774"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9" name="Freeform 69"/>
            <p:cNvSpPr/>
            <p:nvPr/>
          </p:nvSpPr>
          <p:spPr>
            <a:xfrm>
              <a:off x="5785659"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50" name="Group 32"/>
          <p:cNvGrpSpPr/>
          <p:nvPr/>
        </p:nvGrpSpPr>
        <p:grpSpPr>
          <a:xfrm>
            <a:off x="8572997" y="5069984"/>
            <a:ext cx="1624730" cy="1788016"/>
            <a:chOff x="8933403" y="3065380"/>
            <a:chExt cx="2631566" cy="3792619"/>
          </a:xfrm>
        </p:grpSpPr>
        <p:grpSp>
          <p:nvGrpSpPr>
            <p:cNvPr id="51" name="Group 25"/>
            <p:cNvGrpSpPr/>
            <p:nvPr/>
          </p:nvGrpSpPr>
          <p:grpSpPr>
            <a:xfrm>
              <a:off x="8933403" y="3065380"/>
              <a:ext cx="2631566" cy="3792619"/>
              <a:chOff x="8933403" y="3065380"/>
              <a:chExt cx="2631566" cy="3792619"/>
            </a:xfrm>
          </p:grpSpPr>
          <p:sp>
            <p:nvSpPr>
              <p:cNvPr id="59" name="Freeform 85"/>
              <p:cNvSpPr>
                <a:spLocks/>
              </p:cNvSpPr>
              <p:nvPr/>
            </p:nvSpPr>
            <p:spPr bwMode="auto">
              <a:xfrm>
                <a:off x="8933403"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60" name="Freeform 87"/>
              <p:cNvSpPr>
                <a:spLocks/>
              </p:cNvSpPr>
              <p:nvPr/>
            </p:nvSpPr>
            <p:spPr bwMode="auto">
              <a:xfrm>
                <a:off x="10249186"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61" name="Freeform 88"/>
              <p:cNvSpPr/>
              <p:nvPr/>
            </p:nvSpPr>
            <p:spPr>
              <a:xfrm>
                <a:off x="9675460"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52" name="Group 139"/>
            <p:cNvGrpSpPr/>
            <p:nvPr/>
          </p:nvGrpSpPr>
          <p:grpSpPr>
            <a:xfrm>
              <a:off x="10235831" y="6434145"/>
              <a:ext cx="222276" cy="209887"/>
              <a:chOff x="1266825" y="-1522413"/>
              <a:chExt cx="2420937" cy="2286001"/>
            </a:xfrm>
            <a:solidFill>
              <a:schemeClr val="bg1"/>
            </a:solidFill>
          </p:grpSpPr>
          <p:sp>
            <p:nvSpPr>
              <p:cNvPr id="57" name="Oval 9"/>
              <p:cNvSpPr>
                <a:spLocks noChangeArrowheads="1"/>
              </p:cNvSpPr>
              <p:nvPr/>
            </p:nvSpPr>
            <p:spPr bwMode="auto">
              <a:xfrm>
                <a:off x="1266825" y="496888"/>
                <a:ext cx="269875" cy="2667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8" name="Oval 10"/>
              <p:cNvSpPr>
                <a:spLocks noChangeArrowheads="1"/>
              </p:cNvSpPr>
              <p:nvPr/>
            </p:nvSpPr>
            <p:spPr bwMode="auto">
              <a:xfrm>
                <a:off x="3417887" y="-1522413"/>
                <a:ext cx="269875" cy="271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grpSp>
      </p:grpSp>
      <p:sp>
        <p:nvSpPr>
          <p:cNvPr id="64" name="Freeform 12"/>
          <p:cNvSpPr>
            <a:spLocks/>
          </p:cNvSpPr>
          <p:nvPr/>
        </p:nvSpPr>
        <p:spPr bwMode="auto">
          <a:xfrm flipH="1">
            <a:off x="6289331"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5" name="Freeform 76"/>
          <p:cNvSpPr>
            <a:spLocks/>
          </p:cNvSpPr>
          <p:nvPr/>
        </p:nvSpPr>
        <p:spPr bwMode="auto">
          <a:xfrm flipH="1">
            <a:off x="3270428"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6" name="Freeform 86"/>
          <p:cNvSpPr>
            <a:spLocks/>
          </p:cNvSpPr>
          <p:nvPr/>
        </p:nvSpPr>
        <p:spPr bwMode="auto">
          <a:xfrm flipH="1">
            <a:off x="9210890"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 name="CuadroTexto 2">
            <a:extLst>
              <a:ext uri="{FF2B5EF4-FFF2-40B4-BE49-F238E27FC236}">
                <a16:creationId xmlns:a16="http://schemas.microsoft.com/office/drawing/2014/main" id="{15285CCB-5183-4BC3-A1E7-5089F3EBB392}"/>
              </a:ext>
            </a:extLst>
          </p:cNvPr>
          <p:cNvSpPr txBox="1"/>
          <p:nvPr/>
        </p:nvSpPr>
        <p:spPr>
          <a:xfrm>
            <a:off x="464102" y="530280"/>
            <a:ext cx="10342011" cy="4539704"/>
          </a:xfrm>
          <a:prstGeom prst="rect">
            <a:avLst/>
          </a:prstGeom>
          <a:noFill/>
        </p:spPr>
        <p:txBody>
          <a:bodyPr wrap="square" rtlCol="0">
            <a:spAutoFit/>
          </a:bodyPr>
          <a:lstStyle/>
          <a:p>
            <a:pPr algn="just"/>
            <a:endParaRPr lang="en-US" sz="1700" dirty="0">
              <a:latin typeface="Century Gothic" panose="020B0502020202020204" pitchFamily="34" charset="0"/>
            </a:endParaRPr>
          </a:p>
          <a:p>
            <a:pPr algn="just"/>
            <a:r>
              <a:rPr lang="es-ES_tradnl" sz="1700" dirty="0">
                <a:latin typeface="Century Gothic" panose="020B0502020202020204" pitchFamily="34" charset="0"/>
              </a:rPr>
              <a:t>Conforme a lo anterior, la Corporación Autónoma Regional de los Valles del Sinú y del San Jorge – CVS, realizó visita técnica el día 07 de octubre de 2022  al proyecto “Parque Industrial de Aprovechamiento de Residuos Sólidos Urbanos y Residuos Especiales No Peligrosos – PIARS - Los Cerros” de la ciudad de Montería.</a:t>
            </a:r>
          </a:p>
          <a:p>
            <a:pPr algn="just"/>
            <a:endParaRPr lang="es-ES_tradnl" sz="1700" dirty="0">
              <a:latin typeface="Century Gothic" panose="020B0502020202020204" pitchFamily="34" charset="0"/>
            </a:endParaRPr>
          </a:p>
          <a:p>
            <a:pPr algn="just"/>
            <a:r>
              <a:rPr lang="es-ES_tradnl" sz="1700" dirty="0">
                <a:latin typeface="Century Gothic" panose="020B0502020202020204" pitchFamily="34" charset="0"/>
              </a:rPr>
              <a:t>A la realización de dicha visita se invitó a: Alcaldía de Montería, Gobernación de Córdoba, Defensoría Delegada para los derechos colectivos y del ambiente, Fiscalía General de la Nación, Asamblea de Córdoba, Concejo de Montería, Contraloría General de la República, Superintendencia de Servicios Públicos, Procuraduría Regional Córdoba, Policía Metropolitana de Montería, Procuraduría Agraria y Ambiental de Córdoba, Personería del Municipio de Montería, Procurador Delegado con Funciones mixtas para asuntos ambientales y agrarios, Defensoría del Pueblo – Montería, Contraloría Municipal de Montería.</a:t>
            </a:r>
          </a:p>
          <a:p>
            <a:pPr algn="just"/>
            <a:endParaRPr lang="en-US" sz="1700" dirty="0">
              <a:latin typeface="Century Gothic" panose="020B0502020202020204" pitchFamily="34" charset="0"/>
            </a:endParaRPr>
          </a:p>
          <a:p>
            <a:pPr algn="just"/>
            <a:r>
              <a:rPr lang="es-ES_tradnl" sz="1700" dirty="0">
                <a:latin typeface="Century Gothic" panose="020B0502020202020204" pitchFamily="34" charset="0"/>
              </a:rPr>
              <a:t>La visita técnica se llevó a cabo según lo programado el día 07 de octubre de 2022, generándose por parte de la Subdirección de Gestión Ambiental de la Corporación, el informe de visita ASA No. 2022-699 de 10 de octubre de 2022</a:t>
            </a:r>
            <a:endParaRPr lang="en-US" sz="1700" dirty="0">
              <a:latin typeface="Century Gothic" panose="020B0502020202020204" pitchFamily="34" charset="0"/>
            </a:endParaRPr>
          </a:p>
        </p:txBody>
      </p:sp>
    </p:spTree>
    <p:extLst>
      <p:ext uri="{BB962C8B-B14F-4D97-AF65-F5344CB8AC3E}">
        <p14:creationId xmlns:p14="http://schemas.microsoft.com/office/powerpoint/2010/main" val="3586039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2946" y="112779"/>
            <a:ext cx="10270003" cy="1450757"/>
          </a:xfrm>
        </p:spPr>
        <p:txBody>
          <a:bodyPr>
            <a:normAutofit/>
          </a:bodyPr>
          <a:lstStyle/>
          <a:p>
            <a:pPr algn="ctr">
              <a:lnSpc>
                <a:spcPct val="107000"/>
              </a:lnSpc>
              <a:spcAft>
                <a:spcPts val="800"/>
              </a:spcAft>
            </a:pPr>
            <a:r>
              <a:rPr lang="es-ES" sz="2200" b="1" dirty="0">
                <a:ln w="0"/>
                <a:latin typeface="Century Gothic" panose="020B0502020202020204" pitchFamily="34" charset="0"/>
                <a:ea typeface="Tahoma" panose="020B0604030504040204" pitchFamily="34" charset="0"/>
                <a:cs typeface="Tahoma" panose="020B0604030504040204" pitchFamily="34" charset="0"/>
              </a:rPr>
              <a:t>CONVOCATORIA DE LA AUDIENCIA PÚBLICA</a:t>
            </a:r>
            <a:br>
              <a:rPr lang="es-CO" sz="2000" b="1" dirty="0">
                <a:latin typeface="Century Gothic" panose="020B0502020202020204" pitchFamily="34" charset="0"/>
                <a:ea typeface="Tahoma" panose="020B0604030504040204" pitchFamily="34" charset="0"/>
                <a:cs typeface="Tahoma" panose="020B0604030504040204" pitchFamily="34" charset="0"/>
              </a:rPr>
            </a:br>
            <a:endParaRPr lang="es-MX" sz="2000" b="1" dirty="0">
              <a:ln w="0"/>
              <a:latin typeface="Century Gothic" panose="020B0502020202020204" pitchFamily="34" charset="0"/>
              <a:ea typeface="Tahoma" panose="020B0604030504040204" pitchFamily="34" charset="0"/>
              <a:cs typeface="Tahoma" panose="020B0604030504040204" pitchFamily="34" charset="0"/>
            </a:endParaRPr>
          </a:p>
        </p:txBody>
      </p:sp>
      <p:pic>
        <p:nvPicPr>
          <p:cNvPr id="4" name="Imagen 3"/>
          <p:cNvPicPr/>
          <p:nvPr/>
        </p:nvPicPr>
        <p:blipFill rotWithShape="1">
          <a:blip r:embed="rId3" cstate="print">
            <a:extLst>
              <a:ext uri="{28A0092B-C50C-407E-A947-70E740481C1C}">
                <a14:useLocalDpi xmlns:a14="http://schemas.microsoft.com/office/drawing/2010/main" val="0"/>
              </a:ext>
            </a:extLst>
          </a:blip>
          <a:srcRect b="43321"/>
          <a:stretch/>
        </p:blipFill>
        <p:spPr>
          <a:xfrm>
            <a:off x="10821388" y="228972"/>
            <a:ext cx="1013449" cy="867901"/>
          </a:xfrm>
          <a:prstGeom prst="rect">
            <a:avLst/>
          </a:prstGeom>
        </p:spPr>
      </p:pic>
      <p:pic>
        <p:nvPicPr>
          <p:cNvPr id="5" name="Imagen 4"/>
          <p:cNvPicPr>
            <a:picLocks noChangeAspect="1"/>
          </p:cNvPicPr>
          <p:nvPr/>
        </p:nvPicPr>
        <p:blipFill rotWithShape="1">
          <a:blip r:embed="rId4"/>
          <a:srcRect t="21482" b="20570"/>
          <a:stretch/>
        </p:blipFill>
        <p:spPr>
          <a:xfrm>
            <a:off x="10821387" y="1313333"/>
            <a:ext cx="1013449" cy="335163"/>
          </a:xfrm>
          <a:prstGeom prst="rect">
            <a:avLst/>
          </a:prstGeom>
        </p:spPr>
      </p:pic>
      <p:pic>
        <p:nvPicPr>
          <p:cNvPr id="6" name="Imagen 5"/>
          <p:cNvPicPr>
            <a:picLocks noChangeAspect="1"/>
          </p:cNvPicPr>
          <p:nvPr/>
        </p:nvPicPr>
        <p:blipFill>
          <a:blip r:embed="rId5"/>
          <a:stretch>
            <a:fillRect/>
          </a:stretch>
        </p:blipFill>
        <p:spPr>
          <a:xfrm>
            <a:off x="10936941" y="1115704"/>
            <a:ext cx="307372" cy="235049"/>
          </a:xfrm>
          <a:prstGeom prst="rect">
            <a:avLst/>
          </a:prstGeom>
        </p:spPr>
      </p:pic>
      <p:sp>
        <p:nvSpPr>
          <p:cNvPr id="7" name="Rectángulo 6"/>
          <p:cNvSpPr/>
          <p:nvPr/>
        </p:nvSpPr>
        <p:spPr>
          <a:xfrm>
            <a:off x="10552149" y="1584515"/>
            <a:ext cx="1551924" cy="261610"/>
          </a:xfrm>
          <a:prstGeom prst="rect">
            <a:avLst/>
          </a:prstGeom>
          <a:noFill/>
        </p:spPr>
        <p:txBody>
          <a:bodyPr wrap="square" lIns="91440" tIns="45720" rIns="91440" bIns="45720">
            <a:spAutoFit/>
          </a:bodyPr>
          <a:lstStyle/>
          <a:p>
            <a:pPr algn="ctr"/>
            <a:r>
              <a:rPr lang="es-ES" sz="1100" b="1" dirty="0">
                <a:ln w="0"/>
                <a:solidFill>
                  <a:schemeClr val="accent5">
                    <a:lumMod val="75000"/>
                  </a:schemeClr>
                </a:solidFill>
                <a:effectLst>
                  <a:outerShdw blurRad="38100" dist="25400" dir="5400000" algn="ctr" rotWithShape="0">
                    <a:srgbClr val="6E747A">
                      <a:alpha val="43000"/>
                    </a:srgbClr>
                  </a:outerShdw>
                </a:effectLst>
                <a:latin typeface="Arial Narrow" panose="020B0606020202030204" pitchFamily="34" charset="0"/>
              </a:rPr>
              <a:t>Territorio</a:t>
            </a:r>
            <a:r>
              <a:rPr lang="es-ES" sz="1100" b="1" dirty="0">
                <a:ln w="0"/>
                <a:solidFill>
                  <a:schemeClr val="accent1"/>
                </a:solidFill>
                <a:effectLst>
                  <a:outerShdw blurRad="38100" dist="25400" dir="5400000" algn="ctr" rotWithShape="0">
                    <a:srgbClr val="6E747A">
                      <a:alpha val="43000"/>
                    </a:srgbClr>
                  </a:outerShdw>
                </a:effectLst>
                <a:latin typeface="Arial Narrow" panose="020B0606020202030204" pitchFamily="34" charset="0"/>
              </a:rPr>
              <a:t> </a:t>
            </a:r>
            <a:r>
              <a:rPr lang="es-ES" sz="1100" b="1" dirty="0">
                <a:ln w="0"/>
                <a:solidFill>
                  <a:srgbClr val="00B050"/>
                </a:solidFill>
                <a:effectLst>
                  <a:outerShdw blurRad="38100" dist="25400" dir="5400000" algn="ctr" rotWithShape="0">
                    <a:srgbClr val="6E747A">
                      <a:alpha val="43000"/>
                    </a:srgbClr>
                  </a:outerShdw>
                </a:effectLst>
                <a:latin typeface="Arial Narrow" panose="020B0606020202030204" pitchFamily="34" charset="0"/>
              </a:rPr>
              <a:t>Sostenible</a:t>
            </a:r>
          </a:p>
        </p:txBody>
      </p:sp>
      <p:grpSp>
        <p:nvGrpSpPr>
          <p:cNvPr id="9" name="Group 23"/>
          <p:cNvGrpSpPr/>
          <p:nvPr/>
        </p:nvGrpSpPr>
        <p:grpSpPr>
          <a:xfrm>
            <a:off x="6755184" y="5807630"/>
            <a:ext cx="865194" cy="1050371"/>
            <a:chOff x="6895237" y="4807600"/>
            <a:chExt cx="1401351" cy="2050399"/>
          </a:xfrm>
        </p:grpSpPr>
        <p:sp>
          <p:nvSpPr>
            <p:cNvPr id="11" name="Freeform 8"/>
            <p:cNvSpPr>
              <a:spLocks/>
            </p:cNvSpPr>
            <p:nvPr/>
          </p:nvSpPr>
          <p:spPr bwMode="auto">
            <a:xfrm>
              <a:off x="6895237"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2" name="Freeform 9"/>
            <p:cNvSpPr>
              <a:spLocks/>
            </p:cNvSpPr>
            <p:nvPr/>
          </p:nvSpPr>
          <p:spPr bwMode="auto">
            <a:xfrm>
              <a:off x="7575572"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3" name="Freeform 66"/>
            <p:cNvSpPr/>
            <p:nvPr/>
          </p:nvSpPr>
          <p:spPr>
            <a:xfrm>
              <a:off x="7279592"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14" name="Group 21"/>
          <p:cNvGrpSpPr/>
          <p:nvPr/>
        </p:nvGrpSpPr>
        <p:grpSpPr>
          <a:xfrm>
            <a:off x="5025835" y="5524501"/>
            <a:ext cx="1064388" cy="1333499"/>
            <a:chOff x="4025202" y="4254915"/>
            <a:chExt cx="1723984" cy="2603084"/>
          </a:xfrm>
        </p:grpSpPr>
        <p:sp>
          <p:nvSpPr>
            <p:cNvPr id="15" name="Freeform 5"/>
            <p:cNvSpPr>
              <a:spLocks/>
            </p:cNvSpPr>
            <p:nvPr/>
          </p:nvSpPr>
          <p:spPr bwMode="auto">
            <a:xfrm>
              <a:off x="4025202"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6" name="Freeform 6"/>
            <p:cNvSpPr>
              <a:spLocks/>
            </p:cNvSpPr>
            <p:nvPr/>
          </p:nvSpPr>
          <p:spPr bwMode="auto">
            <a:xfrm>
              <a:off x="4932783"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7" name="Freeform 63"/>
            <p:cNvSpPr/>
            <p:nvPr/>
          </p:nvSpPr>
          <p:spPr>
            <a:xfrm>
              <a:off x="4513360"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18" name="Group 20"/>
          <p:cNvGrpSpPr/>
          <p:nvPr/>
        </p:nvGrpSpPr>
        <p:grpSpPr>
          <a:xfrm>
            <a:off x="3798254" y="5807629"/>
            <a:ext cx="865195" cy="1050371"/>
            <a:chOff x="2870034" y="4807600"/>
            <a:chExt cx="1401352" cy="2050399"/>
          </a:xfrm>
        </p:grpSpPr>
        <p:sp>
          <p:nvSpPr>
            <p:cNvPr id="19" name="Freeform 73"/>
            <p:cNvSpPr>
              <a:spLocks/>
            </p:cNvSpPr>
            <p:nvPr/>
          </p:nvSpPr>
          <p:spPr bwMode="auto">
            <a:xfrm>
              <a:off x="2870034"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0" name="Freeform 74"/>
            <p:cNvSpPr>
              <a:spLocks/>
            </p:cNvSpPr>
            <p:nvPr/>
          </p:nvSpPr>
          <p:spPr bwMode="auto">
            <a:xfrm>
              <a:off x="3550370"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1" name="Freeform 79"/>
            <p:cNvSpPr/>
            <p:nvPr/>
          </p:nvSpPr>
          <p:spPr>
            <a:xfrm>
              <a:off x="3254390"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22" name="Group 19"/>
          <p:cNvGrpSpPr/>
          <p:nvPr/>
        </p:nvGrpSpPr>
        <p:grpSpPr>
          <a:xfrm>
            <a:off x="1996795" y="5988881"/>
            <a:ext cx="1064388" cy="869119"/>
            <a:chOff x="0" y="4254915"/>
            <a:chExt cx="1723984" cy="2603084"/>
          </a:xfrm>
        </p:grpSpPr>
        <p:sp>
          <p:nvSpPr>
            <p:cNvPr id="23" name="Freeform 71"/>
            <p:cNvSpPr>
              <a:spLocks/>
            </p:cNvSpPr>
            <p:nvPr/>
          </p:nvSpPr>
          <p:spPr bwMode="auto">
            <a:xfrm>
              <a:off x="0"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4" name="Freeform 72"/>
            <p:cNvSpPr>
              <a:spLocks/>
            </p:cNvSpPr>
            <p:nvPr/>
          </p:nvSpPr>
          <p:spPr bwMode="auto">
            <a:xfrm>
              <a:off x="907581"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5" name="Freeform 80"/>
            <p:cNvSpPr/>
            <p:nvPr/>
          </p:nvSpPr>
          <p:spPr>
            <a:xfrm>
              <a:off x="488158"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26" name="Group 26"/>
          <p:cNvGrpSpPr/>
          <p:nvPr/>
        </p:nvGrpSpPr>
        <p:grpSpPr>
          <a:xfrm>
            <a:off x="9676595" y="5791094"/>
            <a:ext cx="865194" cy="1050371"/>
            <a:chOff x="10790649" y="4807600"/>
            <a:chExt cx="1401351" cy="2050399"/>
          </a:xfrm>
        </p:grpSpPr>
        <p:sp>
          <p:nvSpPr>
            <p:cNvPr id="27" name="Freeform 83"/>
            <p:cNvSpPr>
              <a:spLocks/>
            </p:cNvSpPr>
            <p:nvPr/>
          </p:nvSpPr>
          <p:spPr bwMode="auto">
            <a:xfrm>
              <a:off x="10790649"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8" name="Freeform 84"/>
            <p:cNvSpPr>
              <a:spLocks/>
            </p:cNvSpPr>
            <p:nvPr/>
          </p:nvSpPr>
          <p:spPr bwMode="auto">
            <a:xfrm>
              <a:off x="11470984"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9" name="Freeform 89"/>
            <p:cNvSpPr/>
            <p:nvPr/>
          </p:nvSpPr>
          <p:spPr>
            <a:xfrm>
              <a:off x="11175005"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30" name="Group 24"/>
          <p:cNvGrpSpPr/>
          <p:nvPr/>
        </p:nvGrpSpPr>
        <p:grpSpPr>
          <a:xfrm>
            <a:off x="7947072" y="5507966"/>
            <a:ext cx="1064388" cy="1333499"/>
            <a:chOff x="7920615" y="4254915"/>
            <a:chExt cx="1723984" cy="2603084"/>
          </a:xfrm>
        </p:grpSpPr>
        <p:sp>
          <p:nvSpPr>
            <p:cNvPr id="31" name="Freeform 81"/>
            <p:cNvSpPr>
              <a:spLocks/>
            </p:cNvSpPr>
            <p:nvPr/>
          </p:nvSpPr>
          <p:spPr bwMode="auto">
            <a:xfrm>
              <a:off x="7920615"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32" name="Freeform 82"/>
            <p:cNvSpPr>
              <a:spLocks/>
            </p:cNvSpPr>
            <p:nvPr/>
          </p:nvSpPr>
          <p:spPr bwMode="auto">
            <a:xfrm>
              <a:off x="8828196"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33" name="Freeform 90"/>
            <p:cNvSpPr/>
            <p:nvPr/>
          </p:nvSpPr>
          <p:spPr>
            <a:xfrm>
              <a:off x="8408773"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35" name="Group 18"/>
          <p:cNvGrpSpPr/>
          <p:nvPr/>
        </p:nvGrpSpPr>
        <p:grpSpPr>
          <a:xfrm>
            <a:off x="2632536" y="5608468"/>
            <a:ext cx="1624730" cy="1249532"/>
            <a:chOff x="1012788" y="3065380"/>
            <a:chExt cx="2631566" cy="3792619"/>
          </a:xfrm>
        </p:grpSpPr>
        <p:sp>
          <p:nvSpPr>
            <p:cNvPr id="39" name="Freeform 75"/>
            <p:cNvSpPr>
              <a:spLocks/>
            </p:cNvSpPr>
            <p:nvPr/>
          </p:nvSpPr>
          <p:spPr bwMode="auto">
            <a:xfrm>
              <a:off x="1012788"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0" name="Freeform 77"/>
            <p:cNvSpPr>
              <a:spLocks/>
            </p:cNvSpPr>
            <p:nvPr/>
          </p:nvSpPr>
          <p:spPr bwMode="auto">
            <a:xfrm>
              <a:off x="2328571"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1" name="Freeform 78"/>
            <p:cNvSpPr/>
            <p:nvPr/>
          </p:nvSpPr>
          <p:spPr>
            <a:xfrm>
              <a:off x="1760457"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43" name="Group 22"/>
          <p:cNvGrpSpPr/>
          <p:nvPr/>
        </p:nvGrpSpPr>
        <p:grpSpPr>
          <a:xfrm>
            <a:off x="5651438" y="5288236"/>
            <a:ext cx="1624730" cy="1569764"/>
            <a:chOff x="5037990" y="3065380"/>
            <a:chExt cx="2631567" cy="3792619"/>
          </a:xfrm>
        </p:grpSpPr>
        <p:sp>
          <p:nvSpPr>
            <p:cNvPr id="47" name="Freeform 11"/>
            <p:cNvSpPr>
              <a:spLocks/>
            </p:cNvSpPr>
            <p:nvPr/>
          </p:nvSpPr>
          <p:spPr bwMode="auto">
            <a:xfrm>
              <a:off x="5037990"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8" name="Freeform 13"/>
            <p:cNvSpPr>
              <a:spLocks/>
            </p:cNvSpPr>
            <p:nvPr/>
          </p:nvSpPr>
          <p:spPr bwMode="auto">
            <a:xfrm>
              <a:off x="6353774"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9" name="Freeform 69"/>
            <p:cNvSpPr/>
            <p:nvPr/>
          </p:nvSpPr>
          <p:spPr>
            <a:xfrm>
              <a:off x="5785659"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50" name="Group 32"/>
          <p:cNvGrpSpPr/>
          <p:nvPr/>
        </p:nvGrpSpPr>
        <p:grpSpPr>
          <a:xfrm>
            <a:off x="8572997" y="5288236"/>
            <a:ext cx="1624730" cy="1569764"/>
            <a:chOff x="8933403" y="3065380"/>
            <a:chExt cx="2631566" cy="3792619"/>
          </a:xfrm>
        </p:grpSpPr>
        <p:grpSp>
          <p:nvGrpSpPr>
            <p:cNvPr id="51" name="Group 25"/>
            <p:cNvGrpSpPr/>
            <p:nvPr/>
          </p:nvGrpSpPr>
          <p:grpSpPr>
            <a:xfrm>
              <a:off x="8933403" y="3065380"/>
              <a:ext cx="2631566" cy="3792619"/>
              <a:chOff x="8933403" y="3065380"/>
              <a:chExt cx="2631566" cy="3792619"/>
            </a:xfrm>
          </p:grpSpPr>
          <p:sp>
            <p:nvSpPr>
              <p:cNvPr id="59" name="Freeform 85"/>
              <p:cNvSpPr>
                <a:spLocks/>
              </p:cNvSpPr>
              <p:nvPr/>
            </p:nvSpPr>
            <p:spPr bwMode="auto">
              <a:xfrm>
                <a:off x="8933403"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60" name="Freeform 87"/>
              <p:cNvSpPr>
                <a:spLocks/>
              </p:cNvSpPr>
              <p:nvPr/>
            </p:nvSpPr>
            <p:spPr bwMode="auto">
              <a:xfrm>
                <a:off x="10249186"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61" name="Freeform 88"/>
              <p:cNvSpPr/>
              <p:nvPr/>
            </p:nvSpPr>
            <p:spPr>
              <a:xfrm>
                <a:off x="9675460"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52" name="Group 139"/>
            <p:cNvGrpSpPr/>
            <p:nvPr/>
          </p:nvGrpSpPr>
          <p:grpSpPr>
            <a:xfrm>
              <a:off x="10235831" y="6434145"/>
              <a:ext cx="222276" cy="209887"/>
              <a:chOff x="1266825" y="-1522413"/>
              <a:chExt cx="2420937" cy="2286001"/>
            </a:xfrm>
            <a:solidFill>
              <a:schemeClr val="bg1"/>
            </a:solidFill>
          </p:grpSpPr>
          <p:sp>
            <p:nvSpPr>
              <p:cNvPr id="57" name="Oval 9"/>
              <p:cNvSpPr>
                <a:spLocks noChangeArrowheads="1"/>
              </p:cNvSpPr>
              <p:nvPr/>
            </p:nvSpPr>
            <p:spPr bwMode="auto">
              <a:xfrm>
                <a:off x="1266825" y="496888"/>
                <a:ext cx="269875" cy="2667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8" name="Oval 10"/>
              <p:cNvSpPr>
                <a:spLocks noChangeArrowheads="1"/>
              </p:cNvSpPr>
              <p:nvPr/>
            </p:nvSpPr>
            <p:spPr bwMode="auto">
              <a:xfrm>
                <a:off x="3417887" y="-1522413"/>
                <a:ext cx="269875" cy="271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grpSp>
      </p:grpSp>
      <p:sp>
        <p:nvSpPr>
          <p:cNvPr id="64" name="Freeform 12"/>
          <p:cNvSpPr>
            <a:spLocks/>
          </p:cNvSpPr>
          <p:nvPr/>
        </p:nvSpPr>
        <p:spPr bwMode="auto">
          <a:xfrm flipH="1">
            <a:off x="6289331"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5" name="Freeform 76"/>
          <p:cNvSpPr>
            <a:spLocks/>
          </p:cNvSpPr>
          <p:nvPr/>
        </p:nvSpPr>
        <p:spPr bwMode="auto">
          <a:xfrm flipH="1">
            <a:off x="3270428"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6" name="Freeform 86"/>
          <p:cNvSpPr>
            <a:spLocks/>
          </p:cNvSpPr>
          <p:nvPr/>
        </p:nvSpPr>
        <p:spPr bwMode="auto">
          <a:xfrm flipH="1">
            <a:off x="9210890"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 name="CuadroTexto 2">
            <a:extLst>
              <a:ext uri="{FF2B5EF4-FFF2-40B4-BE49-F238E27FC236}">
                <a16:creationId xmlns:a16="http://schemas.microsoft.com/office/drawing/2014/main" id="{15285CCB-5183-4BC3-A1E7-5089F3EBB392}"/>
              </a:ext>
            </a:extLst>
          </p:cNvPr>
          <p:cNvSpPr txBox="1"/>
          <p:nvPr/>
        </p:nvSpPr>
        <p:spPr>
          <a:xfrm>
            <a:off x="318953" y="957182"/>
            <a:ext cx="10443996" cy="4985980"/>
          </a:xfrm>
          <a:prstGeom prst="rect">
            <a:avLst/>
          </a:prstGeom>
          <a:noFill/>
        </p:spPr>
        <p:txBody>
          <a:bodyPr wrap="square" rtlCol="0">
            <a:spAutoFit/>
          </a:bodyPr>
          <a:lstStyle/>
          <a:p>
            <a:pPr algn="just"/>
            <a:r>
              <a:rPr lang="es-ES" dirty="0">
                <a:latin typeface="Century Gothic" panose="020B0502020202020204" pitchFamily="34" charset="0"/>
                <a:ea typeface="Calibri" panose="020F0502020204030204" pitchFamily="34" charset="0"/>
                <a:cs typeface="ArialNarrow"/>
              </a:rPr>
              <a:t>Mediante RESOLUCIÓN No. 2-9912 de fecha 19 de octubre de 2022, la CVS o</a:t>
            </a:r>
            <a:r>
              <a:rPr lang="es-ES" dirty="0">
                <a:latin typeface="Century Gothic" panose="020B0502020202020204" pitchFamily="34" charset="0"/>
              </a:rPr>
              <a:t>rdena la celebración de una Audiencia Pública Ambiental dentro de la etapa de control y ejecución del proyecto “Parque Industrial de Aprovechamiento de Residuos Sólidos Urbanos y Residuos Especiales No Peligrosos – PIARS - Los Cerros” de la ciudad de Montería, operado por la empresa Siempre Limpio del Caribe S.A E.S.P., licenciado mediante Resolución 2-8261 de 30 de julio de 2021 de la CVS.</a:t>
            </a:r>
          </a:p>
          <a:p>
            <a:pPr algn="just"/>
            <a:endParaRPr lang="es-ES" dirty="0">
              <a:latin typeface="Century Gothic" panose="020B0502020202020204" pitchFamily="34" charset="0"/>
            </a:endParaRPr>
          </a:p>
          <a:p>
            <a:pPr algn="just"/>
            <a:r>
              <a:rPr lang="es-ES" dirty="0">
                <a:latin typeface="Century Gothic" panose="020B0502020202020204" pitchFamily="34" charset="0"/>
              </a:rPr>
              <a:t>Posteriormente mediante edicto convoca a la audiencia pública ambiental y a la reunión informativa así:</a:t>
            </a:r>
          </a:p>
          <a:p>
            <a:pPr algn="just"/>
            <a:endParaRPr lang="es-ES" dirty="0">
              <a:latin typeface="Century Gothic" panose="020B0502020202020204" pitchFamily="34" charset="0"/>
            </a:endParaRPr>
          </a:p>
          <a:p>
            <a:pPr lvl="0" algn="just"/>
            <a:r>
              <a:rPr lang="es-ES" dirty="0">
                <a:latin typeface="Century Gothic" panose="020B0502020202020204" pitchFamily="34" charset="0"/>
              </a:rPr>
              <a:t>Una reunión informativa - </a:t>
            </a:r>
            <a:r>
              <a:rPr lang="es-ES" b="1" dirty="0">
                <a:latin typeface="Century Gothic" panose="020B0502020202020204" pitchFamily="34" charset="0"/>
              </a:rPr>
              <a:t>19 de diciembre de 2022</a:t>
            </a:r>
            <a:r>
              <a:rPr lang="es-ES" dirty="0">
                <a:latin typeface="Century Gothic" panose="020B0502020202020204" pitchFamily="34" charset="0"/>
              </a:rPr>
              <a:t>.</a:t>
            </a:r>
          </a:p>
          <a:p>
            <a:pPr lvl="0" algn="just"/>
            <a:endParaRPr lang="en-US" dirty="0">
              <a:latin typeface="Century Gothic" panose="020B0502020202020204" pitchFamily="34" charset="0"/>
            </a:endParaRPr>
          </a:p>
          <a:p>
            <a:pPr algn="just"/>
            <a:r>
              <a:rPr lang="es-ES" dirty="0">
                <a:latin typeface="Century Gothic" panose="020B0502020202020204" pitchFamily="34" charset="0"/>
              </a:rPr>
              <a:t>Celebración de la Audiencia Pública </a:t>
            </a:r>
            <a:r>
              <a:rPr lang="es-ES" u="sng" dirty="0">
                <a:latin typeface="Century Gothic" panose="020B0502020202020204" pitchFamily="34" charset="0"/>
              </a:rPr>
              <a:t>-  Inicialmente prevista </a:t>
            </a:r>
            <a:r>
              <a:rPr lang="es-ES" dirty="0">
                <a:latin typeface="Century Gothic" panose="020B0502020202020204" pitchFamily="34" charset="0"/>
              </a:rPr>
              <a:t>para el </a:t>
            </a:r>
            <a:r>
              <a:rPr lang="es-ES" b="1" dirty="0">
                <a:latin typeface="Century Gothic" panose="020B0502020202020204" pitchFamily="34" charset="0"/>
              </a:rPr>
              <a:t>12 de enero de 2023, a partir de las 8:30am,</a:t>
            </a:r>
            <a:r>
              <a:rPr lang="es-ES" dirty="0">
                <a:latin typeface="Century Gothic" panose="020B0502020202020204" pitchFamily="34" charset="0"/>
              </a:rPr>
              <a:t> en el Auditorio Iraca de la CVS.</a:t>
            </a:r>
          </a:p>
          <a:p>
            <a:pPr algn="just"/>
            <a:r>
              <a:rPr lang="es-ES" dirty="0">
                <a:latin typeface="Century Gothic" panose="020B0502020202020204" pitchFamily="34" charset="0"/>
              </a:rPr>
              <a:t>No obstante, por solicitud de la Defensoría del Pueblo se ordenó su aplazamiento para el </a:t>
            </a:r>
            <a:r>
              <a:rPr lang="es-ES" sz="2400" b="1" u="sng" dirty="0">
                <a:latin typeface="Century Gothic" panose="020B0502020202020204" pitchFamily="34" charset="0"/>
              </a:rPr>
              <a:t>1 de febrero de 2023.</a:t>
            </a:r>
          </a:p>
          <a:p>
            <a:pPr algn="just"/>
            <a:endParaRPr lang="es-CO" dirty="0">
              <a:latin typeface="Century Gothic" panose="020B0502020202020204" pitchFamily="34" charset="0"/>
            </a:endParaRPr>
          </a:p>
        </p:txBody>
      </p:sp>
    </p:spTree>
    <p:extLst>
      <p:ext uri="{BB962C8B-B14F-4D97-AF65-F5344CB8AC3E}">
        <p14:creationId xmlns:p14="http://schemas.microsoft.com/office/powerpoint/2010/main" val="1159488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8991" y="319398"/>
            <a:ext cx="10000766" cy="1450757"/>
          </a:xfrm>
        </p:spPr>
        <p:txBody>
          <a:bodyPr>
            <a:normAutofit/>
          </a:bodyPr>
          <a:lstStyle/>
          <a:p>
            <a:pPr algn="ctr">
              <a:lnSpc>
                <a:spcPct val="107000"/>
              </a:lnSpc>
              <a:spcAft>
                <a:spcPts val="800"/>
              </a:spcAft>
            </a:pPr>
            <a:r>
              <a:rPr lang="es-ES" sz="2200" b="1" dirty="0">
                <a:ln w="0"/>
                <a:latin typeface="Century Gothic" panose="020B0502020202020204" pitchFamily="34" charset="0"/>
                <a:ea typeface="Tahoma" panose="020B0604030504040204" pitchFamily="34" charset="0"/>
                <a:cs typeface="Tahoma" panose="020B0604030504040204" pitchFamily="34" charset="0"/>
              </a:rPr>
              <a:t>PUBLICACIÓN DEL EDICTO, DISPONIBILIDAD DE INFORMACIÓN E INSCRIPCIÓN</a:t>
            </a:r>
            <a:br>
              <a:rPr lang="es-CO" sz="2000" b="1" dirty="0">
                <a:latin typeface="Century Gothic" panose="020B0502020202020204" pitchFamily="34" charset="0"/>
                <a:ea typeface="Tahoma" panose="020B0604030504040204" pitchFamily="34" charset="0"/>
                <a:cs typeface="Tahoma" panose="020B0604030504040204" pitchFamily="34" charset="0"/>
              </a:rPr>
            </a:br>
            <a:endParaRPr lang="es-MX" sz="2000" b="1" dirty="0">
              <a:ln w="0"/>
              <a:latin typeface="Century Gothic" panose="020B0502020202020204" pitchFamily="34" charset="0"/>
              <a:ea typeface="Tahoma" panose="020B0604030504040204" pitchFamily="34" charset="0"/>
              <a:cs typeface="Tahoma" panose="020B0604030504040204" pitchFamily="34" charset="0"/>
            </a:endParaRPr>
          </a:p>
        </p:txBody>
      </p:sp>
      <p:pic>
        <p:nvPicPr>
          <p:cNvPr id="4" name="Imagen 3"/>
          <p:cNvPicPr/>
          <p:nvPr/>
        </p:nvPicPr>
        <p:blipFill rotWithShape="1">
          <a:blip r:embed="rId3" cstate="print">
            <a:extLst>
              <a:ext uri="{28A0092B-C50C-407E-A947-70E740481C1C}">
                <a14:useLocalDpi xmlns:a14="http://schemas.microsoft.com/office/drawing/2010/main" val="0"/>
              </a:ext>
            </a:extLst>
          </a:blip>
          <a:srcRect b="43321"/>
          <a:stretch/>
        </p:blipFill>
        <p:spPr>
          <a:xfrm>
            <a:off x="10821388" y="278529"/>
            <a:ext cx="1013449" cy="867901"/>
          </a:xfrm>
          <a:prstGeom prst="rect">
            <a:avLst/>
          </a:prstGeom>
        </p:spPr>
      </p:pic>
      <p:pic>
        <p:nvPicPr>
          <p:cNvPr id="5" name="Imagen 4"/>
          <p:cNvPicPr>
            <a:picLocks noChangeAspect="1"/>
          </p:cNvPicPr>
          <p:nvPr/>
        </p:nvPicPr>
        <p:blipFill rotWithShape="1">
          <a:blip r:embed="rId4"/>
          <a:srcRect t="21482" b="20570"/>
          <a:stretch/>
        </p:blipFill>
        <p:spPr>
          <a:xfrm>
            <a:off x="10800191" y="1351850"/>
            <a:ext cx="1013449" cy="335163"/>
          </a:xfrm>
          <a:prstGeom prst="rect">
            <a:avLst/>
          </a:prstGeom>
        </p:spPr>
      </p:pic>
      <p:pic>
        <p:nvPicPr>
          <p:cNvPr id="6" name="Imagen 5"/>
          <p:cNvPicPr>
            <a:picLocks noChangeAspect="1"/>
          </p:cNvPicPr>
          <p:nvPr/>
        </p:nvPicPr>
        <p:blipFill>
          <a:blip r:embed="rId5"/>
          <a:stretch>
            <a:fillRect/>
          </a:stretch>
        </p:blipFill>
        <p:spPr>
          <a:xfrm>
            <a:off x="10936938" y="1140483"/>
            <a:ext cx="307372" cy="235049"/>
          </a:xfrm>
          <a:prstGeom prst="rect">
            <a:avLst/>
          </a:prstGeom>
        </p:spPr>
      </p:pic>
      <p:sp>
        <p:nvSpPr>
          <p:cNvPr id="7" name="Rectángulo 6"/>
          <p:cNvSpPr/>
          <p:nvPr/>
        </p:nvSpPr>
        <p:spPr>
          <a:xfrm>
            <a:off x="10552150" y="1646964"/>
            <a:ext cx="1551924" cy="261610"/>
          </a:xfrm>
          <a:prstGeom prst="rect">
            <a:avLst/>
          </a:prstGeom>
          <a:noFill/>
        </p:spPr>
        <p:txBody>
          <a:bodyPr wrap="square" lIns="91440" tIns="45720" rIns="91440" bIns="45720">
            <a:spAutoFit/>
          </a:bodyPr>
          <a:lstStyle/>
          <a:p>
            <a:pPr algn="ctr"/>
            <a:r>
              <a:rPr lang="es-ES" sz="1100" b="1" dirty="0">
                <a:ln w="0"/>
                <a:solidFill>
                  <a:schemeClr val="accent5">
                    <a:lumMod val="75000"/>
                  </a:schemeClr>
                </a:solidFill>
                <a:effectLst>
                  <a:outerShdw blurRad="38100" dist="25400" dir="5400000" algn="ctr" rotWithShape="0">
                    <a:srgbClr val="6E747A">
                      <a:alpha val="43000"/>
                    </a:srgbClr>
                  </a:outerShdw>
                </a:effectLst>
                <a:latin typeface="Arial Narrow" panose="020B0606020202030204" pitchFamily="34" charset="0"/>
              </a:rPr>
              <a:t>Territorio</a:t>
            </a:r>
            <a:r>
              <a:rPr lang="es-ES" sz="1100" b="1" dirty="0">
                <a:ln w="0"/>
                <a:solidFill>
                  <a:schemeClr val="accent1"/>
                </a:solidFill>
                <a:effectLst>
                  <a:outerShdw blurRad="38100" dist="25400" dir="5400000" algn="ctr" rotWithShape="0">
                    <a:srgbClr val="6E747A">
                      <a:alpha val="43000"/>
                    </a:srgbClr>
                  </a:outerShdw>
                </a:effectLst>
                <a:latin typeface="Arial Narrow" panose="020B0606020202030204" pitchFamily="34" charset="0"/>
              </a:rPr>
              <a:t> </a:t>
            </a:r>
            <a:r>
              <a:rPr lang="es-ES" sz="1100" b="1" dirty="0">
                <a:ln w="0"/>
                <a:solidFill>
                  <a:srgbClr val="00B050"/>
                </a:solidFill>
                <a:effectLst>
                  <a:outerShdw blurRad="38100" dist="25400" dir="5400000" algn="ctr" rotWithShape="0">
                    <a:srgbClr val="6E747A">
                      <a:alpha val="43000"/>
                    </a:srgbClr>
                  </a:outerShdw>
                </a:effectLst>
                <a:latin typeface="Arial Narrow" panose="020B0606020202030204" pitchFamily="34" charset="0"/>
              </a:rPr>
              <a:t>Sostenible</a:t>
            </a:r>
          </a:p>
        </p:txBody>
      </p:sp>
      <p:grpSp>
        <p:nvGrpSpPr>
          <p:cNvPr id="9" name="Group 23"/>
          <p:cNvGrpSpPr/>
          <p:nvPr/>
        </p:nvGrpSpPr>
        <p:grpSpPr>
          <a:xfrm>
            <a:off x="6755184" y="5807630"/>
            <a:ext cx="865194" cy="1050371"/>
            <a:chOff x="6895237" y="4807600"/>
            <a:chExt cx="1401351" cy="2050399"/>
          </a:xfrm>
        </p:grpSpPr>
        <p:sp>
          <p:nvSpPr>
            <p:cNvPr id="11" name="Freeform 8"/>
            <p:cNvSpPr>
              <a:spLocks/>
            </p:cNvSpPr>
            <p:nvPr/>
          </p:nvSpPr>
          <p:spPr bwMode="auto">
            <a:xfrm>
              <a:off x="6895237"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2" name="Freeform 9"/>
            <p:cNvSpPr>
              <a:spLocks/>
            </p:cNvSpPr>
            <p:nvPr/>
          </p:nvSpPr>
          <p:spPr bwMode="auto">
            <a:xfrm>
              <a:off x="7575572"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3" name="Freeform 66"/>
            <p:cNvSpPr/>
            <p:nvPr/>
          </p:nvSpPr>
          <p:spPr>
            <a:xfrm>
              <a:off x="7279592"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14" name="Group 21"/>
          <p:cNvGrpSpPr/>
          <p:nvPr/>
        </p:nvGrpSpPr>
        <p:grpSpPr>
          <a:xfrm>
            <a:off x="5025835" y="5524501"/>
            <a:ext cx="1064388" cy="1333499"/>
            <a:chOff x="4025202" y="4254915"/>
            <a:chExt cx="1723984" cy="2603084"/>
          </a:xfrm>
        </p:grpSpPr>
        <p:sp>
          <p:nvSpPr>
            <p:cNvPr id="15" name="Freeform 5"/>
            <p:cNvSpPr>
              <a:spLocks/>
            </p:cNvSpPr>
            <p:nvPr/>
          </p:nvSpPr>
          <p:spPr bwMode="auto">
            <a:xfrm>
              <a:off x="4025202"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6" name="Freeform 6"/>
            <p:cNvSpPr>
              <a:spLocks/>
            </p:cNvSpPr>
            <p:nvPr/>
          </p:nvSpPr>
          <p:spPr bwMode="auto">
            <a:xfrm>
              <a:off x="4932783"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7" name="Freeform 63"/>
            <p:cNvSpPr/>
            <p:nvPr/>
          </p:nvSpPr>
          <p:spPr>
            <a:xfrm>
              <a:off x="4513360"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18" name="Group 20"/>
          <p:cNvGrpSpPr/>
          <p:nvPr/>
        </p:nvGrpSpPr>
        <p:grpSpPr>
          <a:xfrm>
            <a:off x="3798254" y="5807629"/>
            <a:ext cx="865195" cy="1050371"/>
            <a:chOff x="2870034" y="4807600"/>
            <a:chExt cx="1401352" cy="2050399"/>
          </a:xfrm>
        </p:grpSpPr>
        <p:sp>
          <p:nvSpPr>
            <p:cNvPr id="19" name="Freeform 73"/>
            <p:cNvSpPr>
              <a:spLocks/>
            </p:cNvSpPr>
            <p:nvPr/>
          </p:nvSpPr>
          <p:spPr bwMode="auto">
            <a:xfrm>
              <a:off x="2870034"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0" name="Freeform 74"/>
            <p:cNvSpPr>
              <a:spLocks/>
            </p:cNvSpPr>
            <p:nvPr/>
          </p:nvSpPr>
          <p:spPr bwMode="auto">
            <a:xfrm>
              <a:off x="3550370"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1" name="Freeform 79"/>
            <p:cNvSpPr/>
            <p:nvPr/>
          </p:nvSpPr>
          <p:spPr>
            <a:xfrm>
              <a:off x="3254390"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22" name="Group 19"/>
          <p:cNvGrpSpPr/>
          <p:nvPr/>
        </p:nvGrpSpPr>
        <p:grpSpPr>
          <a:xfrm>
            <a:off x="1996795" y="5524501"/>
            <a:ext cx="1064388" cy="1333499"/>
            <a:chOff x="0" y="4254915"/>
            <a:chExt cx="1723984" cy="2603084"/>
          </a:xfrm>
        </p:grpSpPr>
        <p:sp>
          <p:nvSpPr>
            <p:cNvPr id="23" name="Freeform 71"/>
            <p:cNvSpPr>
              <a:spLocks/>
            </p:cNvSpPr>
            <p:nvPr/>
          </p:nvSpPr>
          <p:spPr bwMode="auto">
            <a:xfrm>
              <a:off x="0"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4" name="Freeform 72"/>
            <p:cNvSpPr>
              <a:spLocks/>
            </p:cNvSpPr>
            <p:nvPr/>
          </p:nvSpPr>
          <p:spPr bwMode="auto">
            <a:xfrm>
              <a:off x="907581"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5" name="Freeform 80"/>
            <p:cNvSpPr/>
            <p:nvPr/>
          </p:nvSpPr>
          <p:spPr>
            <a:xfrm>
              <a:off x="488158"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26" name="Group 26"/>
          <p:cNvGrpSpPr/>
          <p:nvPr/>
        </p:nvGrpSpPr>
        <p:grpSpPr>
          <a:xfrm>
            <a:off x="9676595" y="5791094"/>
            <a:ext cx="865194" cy="1050371"/>
            <a:chOff x="10790649" y="4807600"/>
            <a:chExt cx="1401351" cy="2050399"/>
          </a:xfrm>
        </p:grpSpPr>
        <p:sp>
          <p:nvSpPr>
            <p:cNvPr id="27" name="Freeform 83"/>
            <p:cNvSpPr>
              <a:spLocks/>
            </p:cNvSpPr>
            <p:nvPr/>
          </p:nvSpPr>
          <p:spPr bwMode="auto">
            <a:xfrm>
              <a:off x="10790649" y="4807600"/>
              <a:ext cx="714001" cy="1408365"/>
            </a:xfrm>
            <a:custGeom>
              <a:avLst/>
              <a:gdLst>
                <a:gd name="T0" fmla="*/ 116 w 215"/>
                <a:gd name="T1" fmla="*/ 317 h 424"/>
                <a:gd name="T2" fmla="*/ 200 w 215"/>
                <a:gd name="T3" fmla="*/ 359 h 424"/>
                <a:gd name="T4" fmla="*/ 193 w 215"/>
                <a:gd name="T5" fmla="*/ 212 h 424"/>
                <a:gd name="T6" fmla="*/ 205 w 215"/>
                <a:gd name="T7" fmla="*/ 252 h 424"/>
                <a:gd name="T8" fmla="*/ 205 w 215"/>
                <a:gd name="T9" fmla="*/ 0 h 424"/>
                <a:gd name="T10" fmla="*/ 207 w 215"/>
                <a:gd name="T11" fmla="*/ 0 h 424"/>
                <a:gd name="T12" fmla="*/ 0 w 215"/>
                <a:gd name="T13" fmla="*/ 232 h 424"/>
                <a:gd name="T14" fmla="*/ 193 w 215"/>
                <a:gd name="T15" fmla="*/ 424 h 424"/>
                <a:gd name="T16" fmla="*/ 193 w 215"/>
                <a:gd name="T17" fmla="*/ 402 h 424"/>
                <a:gd name="T18" fmla="*/ 116 w 215"/>
                <a:gd name="T19"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5" h="424">
                  <a:moveTo>
                    <a:pt x="116" y="317"/>
                  </a:moveTo>
                  <a:cubicBezTo>
                    <a:pt x="186" y="317"/>
                    <a:pt x="200" y="363"/>
                    <a:pt x="200" y="359"/>
                  </a:cubicBezTo>
                  <a:cubicBezTo>
                    <a:pt x="215" y="337"/>
                    <a:pt x="193" y="212"/>
                    <a:pt x="193" y="212"/>
                  </a:cubicBezTo>
                  <a:cubicBezTo>
                    <a:pt x="200" y="226"/>
                    <a:pt x="205" y="239"/>
                    <a:pt x="205" y="252"/>
                  </a:cubicBezTo>
                  <a:cubicBezTo>
                    <a:pt x="205" y="0"/>
                    <a:pt x="205" y="0"/>
                    <a:pt x="205" y="0"/>
                  </a:cubicBezTo>
                  <a:cubicBezTo>
                    <a:pt x="205" y="0"/>
                    <a:pt x="208" y="0"/>
                    <a:pt x="207" y="0"/>
                  </a:cubicBezTo>
                  <a:cubicBezTo>
                    <a:pt x="172" y="103"/>
                    <a:pt x="98" y="187"/>
                    <a:pt x="0" y="232"/>
                  </a:cubicBezTo>
                  <a:cubicBezTo>
                    <a:pt x="10" y="333"/>
                    <a:pt x="91" y="414"/>
                    <a:pt x="193" y="424"/>
                  </a:cubicBezTo>
                  <a:cubicBezTo>
                    <a:pt x="193" y="411"/>
                    <a:pt x="193" y="402"/>
                    <a:pt x="193" y="402"/>
                  </a:cubicBezTo>
                  <a:cubicBezTo>
                    <a:pt x="181" y="358"/>
                    <a:pt x="116" y="317"/>
                    <a:pt x="116" y="317"/>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8" name="Freeform 84"/>
            <p:cNvSpPr>
              <a:spLocks/>
            </p:cNvSpPr>
            <p:nvPr/>
          </p:nvSpPr>
          <p:spPr bwMode="auto">
            <a:xfrm>
              <a:off x="11470984" y="4807600"/>
              <a:ext cx="721016" cy="1408365"/>
            </a:xfrm>
            <a:custGeom>
              <a:avLst/>
              <a:gdLst>
                <a:gd name="T0" fmla="*/ 217 w 217"/>
                <a:gd name="T1" fmla="*/ 212 h 424"/>
                <a:gd name="T2" fmla="*/ 0 w 217"/>
                <a:gd name="T3" fmla="*/ 0 h 424"/>
                <a:gd name="T4" fmla="*/ 0 w 217"/>
                <a:gd name="T5" fmla="*/ 252 h 424"/>
                <a:gd name="T6" fmla="*/ 24 w 217"/>
                <a:gd name="T7" fmla="*/ 354 h 424"/>
                <a:gd name="T8" fmla="*/ 143 w 217"/>
                <a:gd name="T9" fmla="*/ 312 h 424"/>
                <a:gd name="T10" fmla="*/ 33 w 217"/>
                <a:gd name="T11" fmla="*/ 409 h 424"/>
                <a:gd name="T12" fmla="*/ 31 w 217"/>
                <a:gd name="T13" fmla="*/ 424 h 424"/>
                <a:gd name="T14" fmla="*/ 217 w 217"/>
                <a:gd name="T15" fmla="*/ 212 h 4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424">
                  <a:moveTo>
                    <a:pt x="217" y="212"/>
                  </a:moveTo>
                  <a:cubicBezTo>
                    <a:pt x="217" y="95"/>
                    <a:pt x="124" y="0"/>
                    <a:pt x="0" y="0"/>
                  </a:cubicBezTo>
                  <a:cubicBezTo>
                    <a:pt x="0" y="252"/>
                    <a:pt x="0" y="252"/>
                    <a:pt x="0" y="252"/>
                  </a:cubicBezTo>
                  <a:cubicBezTo>
                    <a:pt x="28" y="318"/>
                    <a:pt x="24" y="354"/>
                    <a:pt x="24" y="354"/>
                  </a:cubicBezTo>
                  <a:cubicBezTo>
                    <a:pt x="60" y="308"/>
                    <a:pt x="143" y="312"/>
                    <a:pt x="143" y="312"/>
                  </a:cubicBezTo>
                  <a:cubicBezTo>
                    <a:pt x="143" y="312"/>
                    <a:pt x="51" y="344"/>
                    <a:pt x="33" y="409"/>
                  </a:cubicBezTo>
                  <a:cubicBezTo>
                    <a:pt x="33" y="409"/>
                    <a:pt x="31" y="415"/>
                    <a:pt x="31" y="424"/>
                  </a:cubicBezTo>
                  <a:cubicBezTo>
                    <a:pt x="137" y="411"/>
                    <a:pt x="217" y="321"/>
                    <a:pt x="217" y="21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29" name="Freeform 89"/>
            <p:cNvSpPr/>
            <p:nvPr/>
          </p:nvSpPr>
          <p:spPr>
            <a:xfrm>
              <a:off x="11175005" y="5511783"/>
              <a:ext cx="781333" cy="1346216"/>
            </a:xfrm>
            <a:custGeom>
              <a:avLst/>
              <a:gdLst>
                <a:gd name="connsiteX0" fmla="*/ 308543 w 884237"/>
                <a:gd name="connsiteY0" fmla="*/ 0 h 1523516"/>
                <a:gd name="connsiteX1" fmla="*/ 368746 w 884237"/>
                <a:gd name="connsiteY1" fmla="*/ 150451 h 1523516"/>
                <a:gd name="connsiteX2" fmla="*/ 440237 w 884237"/>
                <a:gd name="connsiteY2" fmla="*/ 534101 h 1523516"/>
                <a:gd name="connsiteX3" fmla="*/ 884237 w 884237"/>
                <a:gd name="connsiteY3" fmla="*/ 376127 h 1523516"/>
                <a:gd name="connsiteX4" fmla="*/ 462814 w 884237"/>
                <a:gd name="connsiteY4" fmla="*/ 740971 h 1523516"/>
                <a:gd name="connsiteX5" fmla="*/ 462814 w 884237"/>
                <a:gd name="connsiteY5" fmla="*/ 797390 h 1523516"/>
                <a:gd name="connsiteX6" fmla="*/ 534782 w 884237"/>
                <a:gd name="connsiteY6" fmla="*/ 1512949 h 1523516"/>
                <a:gd name="connsiteX7" fmla="*/ 538286 w 884237"/>
                <a:gd name="connsiteY7" fmla="*/ 1523516 h 1523516"/>
                <a:gd name="connsiteX8" fmla="*/ 240131 w 884237"/>
                <a:gd name="connsiteY8" fmla="*/ 1523516 h 1523516"/>
                <a:gd name="connsiteX9" fmla="*/ 248684 w 884237"/>
                <a:gd name="connsiteY9" fmla="*/ 1476747 h 1523516"/>
                <a:gd name="connsiteX10" fmla="*/ 293492 w 884237"/>
                <a:gd name="connsiteY10" fmla="*/ 797390 h 1523516"/>
                <a:gd name="connsiteX11" fmla="*/ 293492 w 884237"/>
                <a:gd name="connsiteY11" fmla="*/ 714642 h 1523516"/>
                <a:gd name="connsiteX12" fmla="*/ 0 w 884237"/>
                <a:gd name="connsiteY12" fmla="*/ 394934 h 1523516"/>
                <a:gd name="connsiteX13" fmla="*/ 316068 w 884237"/>
                <a:gd name="connsiteY13" fmla="*/ 552907 h 1523516"/>
                <a:gd name="connsiteX14" fmla="*/ 308543 w 884237"/>
                <a:gd name="connsiteY14" fmla="*/ 0 h 152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237" h="1523516">
                  <a:moveTo>
                    <a:pt x="308543" y="0"/>
                  </a:moveTo>
                  <a:cubicBezTo>
                    <a:pt x="334881" y="52658"/>
                    <a:pt x="353695" y="101555"/>
                    <a:pt x="368746" y="150451"/>
                  </a:cubicBezTo>
                  <a:cubicBezTo>
                    <a:pt x="459051" y="398695"/>
                    <a:pt x="440237" y="534101"/>
                    <a:pt x="440237" y="534101"/>
                  </a:cubicBezTo>
                  <a:cubicBezTo>
                    <a:pt x="579458" y="361082"/>
                    <a:pt x="884237" y="376127"/>
                    <a:pt x="884237" y="376127"/>
                  </a:cubicBezTo>
                  <a:cubicBezTo>
                    <a:pt x="884237" y="376127"/>
                    <a:pt x="530542" y="496488"/>
                    <a:pt x="462814" y="740971"/>
                  </a:cubicBezTo>
                  <a:cubicBezTo>
                    <a:pt x="462814" y="740971"/>
                    <a:pt x="462814" y="763538"/>
                    <a:pt x="462814" y="797390"/>
                  </a:cubicBezTo>
                  <a:cubicBezTo>
                    <a:pt x="469399" y="942199"/>
                    <a:pt x="487506" y="1346183"/>
                    <a:pt x="534782" y="1512949"/>
                  </a:cubicBezTo>
                  <a:lnTo>
                    <a:pt x="538286" y="1523516"/>
                  </a:lnTo>
                  <a:lnTo>
                    <a:pt x="240131" y="1523516"/>
                  </a:lnTo>
                  <a:lnTo>
                    <a:pt x="248684" y="1476747"/>
                  </a:lnTo>
                  <a:cubicBezTo>
                    <a:pt x="281146" y="1263493"/>
                    <a:pt x="290200" y="945490"/>
                    <a:pt x="293492" y="797390"/>
                  </a:cubicBezTo>
                  <a:cubicBezTo>
                    <a:pt x="293492" y="748493"/>
                    <a:pt x="293492" y="714642"/>
                    <a:pt x="293492" y="714642"/>
                  </a:cubicBezTo>
                  <a:cubicBezTo>
                    <a:pt x="244576" y="549146"/>
                    <a:pt x="0" y="394934"/>
                    <a:pt x="0" y="394934"/>
                  </a:cubicBezTo>
                  <a:cubicBezTo>
                    <a:pt x="263390" y="394934"/>
                    <a:pt x="316068" y="567952"/>
                    <a:pt x="316068" y="552907"/>
                  </a:cubicBezTo>
                  <a:cubicBezTo>
                    <a:pt x="372509" y="470159"/>
                    <a:pt x="308543" y="0"/>
                    <a:pt x="308543"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30" name="Group 24"/>
          <p:cNvGrpSpPr/>
          <p:nvPr/>
        </p:nvGrpSpPr>
        <p:grpSpPr>
          <a:xfrm>
            <a:off x="7947072" y="5507966"/>
            <a:ext cx="1064388" cy="1333499"/>
            <a:chOff x="7920615" y="4254915"/>
            <a:chExt cx="1723984" cy="2603084"/>
          </a:xfrm>
        </p:grpSpPr>
        <p:sp>
          <p:nvSpPr>
            <p:cNvPr id="31" name="Freeform 81"/>
            <p:cNvSpPr>
              <a:spLocks/>
            </p:cNvSpPr>
            <p:nvPr/>
          </p:nvSpPr>
          <p:spPr bwMode="auto">
            <a:xfrm>
              <a:off x="7920615" y="4254915"/>
              <a:ext cx="907581" cy="1808150"/>
            </a:xfrm>
            <a:custGeom>
              <a:avLst/>
              <a:gdLst>
                <a:gd name="T0" fmla="*/ 147 w 273"/>
                <a:gd name="T1" fmla="*/ 408 h 544"/>
                <a:gd name="T2" fmla="*/ 253 w 273"/>
                <a:gd name="T3" fmla="*/ 453 h 544"/>
                <a:gd name="T4" fmla="*/ 254 w 273"/>
                <a:gd name="T5" fmla="*/ 436 h 544"/>
                <a:gd name="T6" fmla="*/ 185 w 273"/>
                <a:gd name="T7" fmla="*/ 323 h 544"/>
                <a:gd name="T8" fmla="*/ 265 w 273"/>
                <a:gd name="T9" fmla="*/ 383 h 544"/>
                <a:gd name="T10" fmla="*/ 273 w 273"/>
                <a:gd name="T11" fmla="*/ 359 h 544"/>
                <a:gd name="T12" fmla="*/ 273 w 273"/>
                <a:gd name="T13" fmla="*/ 0 h 544"/>
                <a:gd name="T14" fmla="*/ 0 w 273"/>
                <a:gd name="T15" fmla="*/ 273 h 544"/>
                <a:gd name="T16" fmla="*/ 247 w 273"/>
                <a:gd name="T17" fmla="*/ 544 h 544"/>
                <a:gd name="T18" fmla="*/ 247 w 273"/>
                <a:gd name="T19" fmla="*/ 517 h 544"/>
                <a:gd name="T20" fmla="*/ 147 w 273"/>
                <a:gd name="T21" fmla="*/ 40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3" h="544">
                  <a:moveTo>
                    <a:pt x="147" y="408"/>
                  </a:moveTo>
                  <a:cubicBezTo>
                    <a:pt x="237" y="407"/>
                    <a:pt x="253" y="453"/>
                    <a:pt x="253" y="453"/>
                  </a:cubicBezTo>
                  <a:cubicBezTo>
                    <a:pt x="253" y="447"/>
                    <a:pt x="254" y="441"/>
                    <a:pt x="254" y="436"/>
                  </a:cubicBezTo>
                  <a:cubicBezTo>
                    <a:pt x="241" y="349"/>
                    <a:pt x="185" y="323"/>
                    <a:pt x="185" y="323"/>
                  </a:cubicBezTo>
                  <a:cubicBezTo>
                    <a:pt x="238" y="327"/>
                    <a:pt x="258" y="364"/>
                    <a:pt x="265" y="383"/>
                  </a:cubicBezTo>
                  <a:cubicBezTo>
                    <a:pt x="267" y="375"/>
                    <a:pt x="261" y="367"/>
                    <a:pt x="273" y="359"/>
                  </a:cubicBezTo>
                  <a:cubicBezTo>
                    <a:pt x="273" y="0"/>
                    <a:pt x="273" y="0"/>
                    <a:pt x="273" y="0"/>
                  </a:cubicBezTo>
                  <a:cubicBezTo>
                    <a:pt x="113" y="0"/>
                    <a:pt x="0" y="122"/>
                    <a:pt x="0" y="273"/>
                  </a:cubicBezTo>
                  <a:cubicBezTo>
                    <a:pt x="0" y="415"/>
                    <a:pt x="108" y="531"/>
                    <a:pt x="247" y="544"/>
                  </a:cubicBezTo>
                  <a:cubicBezTo>
                    <a:pt x="247" y="527"/>
                    <a:pt x="247" y="517"/>
                    <a:pt x="247" y="517"/>
                  </a:cubicBezTo>
                  <a:cubicBezTo>
                    <a:pt x="231" y="459"/>
                    <a:pt x="147" y="408"/>
                    <a:pt x="147" y="408"/>
                  </a:cubicBez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32" name="Freeform 82"/>
            <p:cNvSpPr>
              <a:spLocks/>
            </p:cNvSpPr>
            <p:nvPr/>
          </p:nvSpPr>
          <p:spPr bwMode="auto">
            <a:xfrm>
              <a:off x="8828196" y="4254915"/>
              <a:ext cx="816403" cy="1808150"/>
            </a:xfrm>
            <a:custGeom>
              <a:avLst/>
              <a:gdLst>
                <a:gd name="T0" fmla="*/ 32 w 246"/>
                <a:gd name="T1" fmla="*/ 38 h 544"/>
                <a:gd name="T2" fmla="*/ 34 w 246"/>
                <a:gd name="T3" fmla="*/ 3 h 544"/>
                <a:gd name="T4" fmla="*/ 0 w 246"/>
                <a:gd name="T5" fmla="*/ 0 h 544"/>
                <a:gd name="T6" fmla="*/ 0 w 246"/>
                <a:gd name="T7" fmla="*/ 359 h 544"/>
                <a:gd name="T8" fmla="*/ 88 w 246"/>
                <a:gd name="T9" fmla="*/ 245 h 544"/>
                <a:gd name="T10" fmla="*/ 24 w 246"/>
                <a:gd name="T11" fmla="*/ 455 h 544"/>
                <a:gd name="T12" fmla="*/ 175 w 246"/>
                <a:gd name="T13" fmla="*/ 401 h 544"/>
                <a:gd name="T14" fmla="*/ 31 w 246"/>
                <a:gd name="T15" fmla="*/ 526 h 544"/>
                <a:gd name="T16" fmla="*/ 32 w 246"/>
                <a:gd name="T17" fmla="*/ 544 h 544"/>
                <a:gd name="T18" fmla="*/ 246 w 246"/>
                <a:gd name="T19" fmla="*/ 390 h 544"/>
                <a:gd name="T20" fmla="*/ 32 w 246"/>
                <a:gd name="T21" fmla="*/ 3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544">
                  <a:moveTo>
                    <a:pt x="32" y="38"/>
                  </a:moveTo>
                  <a:cubicBezTo>
                    <a:pt x="32" y="26"/>
                    <a:pt x="33" y="14"/>
                    <a:pt x="34" y="3"/>
                  </a:cubicBezTo>
                  <a:cubicBezTo>
                    <a:pt x="23" y="1"/>
                    <a:pt x="8" y="0"/>
                    <a:pt x="0" y="0"/>
                  </a:cubicBezTo>
                  <a:cubicBezTo>
                    <a:pt x="0" y="359"/>
                    <a:pt x="0" y="359"/>
                    <a:pt x="0" y="359"/>
                  </a:cubicBezTo>
                  <a:cubicBezTo>
                    <a:pt x="28" y="278"/>
                    <a:pt x="88" y="245"/>
                    <a:pt x="88" y="245"/>
                  </a:cubicBezTo>
                  <a:cubicBezTo>
                    <a:pt x="14" y="390"/>
                    <a:pt x="24" y="455"/>
                    <a:pt x="24" y="455"/>
                  </a:cubicBezTo>
                  <a:cubicBezTo>
                    <a:pt x="71" y="396"/>
                    <a:pt x="175" y="401"/>
                    <a:pt x="175" y="401"/>
                  </a:cubicBezTo>
                  <a:cubicBezTo>
                    <a:pt x="175" y="401"/>
                    <a:pt x="55" y="442"/>
                    <a:pt x="31" y="526"/>
                  </a:cubicBezTo>
                  <a:cubicBezTo>
                    <a:pt x="31" y="526"/>
                    <a:pt x="32" y="533"/>
                    <a:pt x="32" y="544"/>
                  </a:cubicBezTo>
                  <a:cubicBezTo>
                    <a:pt x="127" y="533"/>
                    <a:pt x="207" y="473"/>
                    <a:pt x="246" y="390"/>
                  </a:cubicBezTo>
                  <a:cubicBezTo>
                    <a:pt x="119" y="324"/>
                    <a:pt x="32" y="191"/>
                    <a:pt x="32" y="3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33" name="Freeform 90"/>
            <p:cNvSpPr/>
            <p:nvPr/>
          </p:nvSpPr>
          <p:spPr>
            <a:xfrm>
              <a:off x="8408773" y="5069916"/>
              <a:ext cx="997358" cy="1788083"/>
            </a:xfrm>
            <a:custGeom>
              <a:avLst/>
              <a:gdLst>
                <a:gd name="connsiteX0" fmla="*/ 805148 w 1128712"/>
                <a:gd name="connsiteY0" fmla="*/ 0 h 2023578"/>
                <a:gd name="connsiteX1" fmla="*/ 564356 w 1128712"/>
                <a:gd name="connsiteY1" fmla="*/ 789542 h 2023578"/>
                <a:gd name="connsiteX2" fmla="*/ 1128712 w 1128712"/>
                <a:gd name="connsiteY2" fmla="*/ 586517 h 2023578"/>
                <a:gd name="connsiteX3" fmla="*/ 590693 w 1128712"/>
                <a:gd name="connsiteY3" fmla="*/ 1056482 h 2023578"/>
                <a:gd name="connsiteX4" fmla="*/ 594455 w 1128712"/>
                <a:gd name="connsiteY4" fmla="*/ 1124157 h 2023578"/>
                <a:gd name="connsiteX5" fmla="*/ 671631 w 1128712"/>
                <a:gd name="connsiteY5" fmla="*/ 1992285 h 2023578"/>
                <a:gd name="connsiteX6" fmla="*/ 679167 w 1128712"/>
                <a:gd name="connsiteY6" fmla="*/ 2023578 h 2023578"/>
                <a:gd name="connsiteX7" fmla="*/ 315501 w 1128712"/>
                <a:gd name="connsiteY7" fmla="*/ 2023578 h 2023578"/>
                <a:gd name="connsiteX8" fmla="*/ 320272 w 1128712"/>
                <a:gd name="connsiteY8" fmla="*/ 1996662 h 2023578"/>
                <a:gd name="connsiteX9" fmla="*/ 376238 w 1128712"/>
                <a:gd name="connsiteY9" fmla="*/ 1124157 h 2023578"/>
                <a:gd name="connsiteX10" fmla="*/ 376238 w 1128712"/>
                <a:gd name="connsiteY10" fmla="*/ 1022644 h 2023578"/>
                <a:gd name="connsiteX11" fmla="*/ 0 w 1128712"/>
                <a:gd name="connsiteY11" fmla="*/ 612835 h 2023578"/>
                <a:gd name="connsiteX12" fmla="*/ 398812 w 1128712"/>
                <a:gd name="connsiteY12" fmla="*/ 782022 h 2023578"/>
                <a:gd name="connsiteX13" fmla="*/ 402574 w 1128712"/>
                <a:gd name="connsiteY13" fmla="*/ 718107 h 2023578"/>
                <a:gd name="connsiteX14" fmla="*/ 142970 w 1128712"/>
                <a:gd name="connsiteY14" fmla="*/ 293258 h 2023578"/>
                <a:gd name="connsiteX15" fmla="*/ 443960 w 1128712"/>
                <a:gd name="connsiteY15" fmla="*/ 518842 h 2023578"/>
                <a:gd name="connsiteX16" fmla="*/ 474059 w 1128712"/>
                <a:gd name="connsiteY16" fmla="*/ 428608 h 2023578"/>
                <a:gd name="connsiteX17" fmla="*/ 805148 w 1128712"/>
                <a:gd name="connsiteY17" fmla="*/ 0 h 202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28712" h="2023578">
                  <a:moveTo>
                    <a:pt x="805148" y="0"/>
                  </a:moveTo>
                  <a:cubicBezTo>
                    <a:pt x="526732" y="545160"/>
                    <a:pt x="564356" y="789542"/>
                    <a:pt x="564356" y="789542"/>
                  </a:cubicBezTo>
                  <a:cubicBezTo>
                    <a:pt x="741188" y="567718"/>
                    <a:pt x="1128712" y="586517"/>
                    <a:pt x="1128712" y="586517"/>
                  </a:cubicBezTo>
                  <a:cubicBezTo>
                    <a:pt x="1128712" y="586517"/>
                    <a:pt x="680990" y="740665"/>
                    <a:pt x="590693" y="1056482"/>
                  </a:cubicBezTo>
                  <a:cubicBezTo>
                    <a:pt x="590693" y="1056482"/>
                    <a:pt x="594455" y="1082800"/>
                    <a:pt x="594455" y="1124157"/>
                  </a:cubicBezTo>
                  <a:cubicBezTo>
                    <a:pt x="600569" y="1295224"/>
                    <a:pt x="621586" y="1756686"/>
                    <a:pt x="671631" y="1992285"/>
                  </a:cubicBezTo>
                  <a:lnTo>
                    <a:pt x="679167" y="2023578"/>
                  </a:lnTo>
                  <a:lnTo>
                    <a:pt x="315501" y="2023578"/>
                  </a:lnTo>
                  <a:lnTo>
                    <a:pt x="320272" y="1996662"/>
                  </a:lnTo>
                  <a:cubicBezTo>
                    <a:pt x="361012" y="1721658"/>
                    <a:pt x="372946" y="1314962"/>
                    <a:pt x="376238" y="1124157"/>
                  </a:cubicBezTo>
                  <a:cubicBezTo>
                    <a:pt x="376238" y="1060241"/>
                    <a:pt x="376238" y="1022644"/>
                    <a:pt x="376238" y="1022644"/>
                  </a:cubicBezTo>
                  <a:cubicBezTo>
                    <a:pt x="316040" y="804580"/>
                    <a:pt x="0" y="612835"/>
                    <a:pt x="0" y="612835"/>
                  </a:cubicBezTo>
                  <a:cubicBezTo>
                    <a:pt x="338614" y="609075"/>
                    <a:pt x="398812" y="782022"/>
                    <a:pt x="398812" y="782022"/>
                  </a:cubicBezTo>
                  <a:cubicBezTo>
                    <a:pt x="398812" y="759464"/>
                    <a:pt x="402574" y="736905"/>
                    <a:pt x="402574" y="718107"/>
                  </a:cubicBezTo>
                  <a:cubicBezTo>
                    <a:pt x="353663" y="391011"/>
                    <a:pt x="142970" y="293258"/>
                    <a:pt x="142970" y="293258"/>
                  </a:cubicBezTo>
                  <a:cubicBezTo>
                    <a:pt x="342376" y="308297"/>
                    <a:pt x="417624" y="447407"/>
                    <a:pt x="443960" y="518842"/>
                  </a:cubicBezTo>
                  <a:cubicBezTo>
                    <a:pt x="451485" y="488764"/>
                    <a:pt x="462772" y="458686"/>
                    <a:pt x="474059" y="428608"/>
                  </a:cubicBezTo>
                  <a:cubicBezTo>
                    <a:pt x="594455" y="124071"/>
                    <a:pt x="805148" y="0"/>
                    <a:pt x="805148" y="0"/>
                  </a:cubicBezTo>
                  <a:close/>
                </a:path>
              </a:pathLst>
            </a:custGeom>
            <a:solidFill>
              <a:srgbClr val="37241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35" name="Group 18"/>
          <p:cNvGrpSpPr/>
          <p:nvPr/>
        </p:nvGrpSpPr>
        <p:grpSpPr>
          <a:xfrm>
            <a:off x="2632536" y="4915130"/>
            <a:ext cx="1624730" cy="1942870"/>
            <a:chOff x="1012788" y="3065380"/>
            <a:chExt cx="2631566" cy="3792619"/>
          </a:xfrm>
        </p:grpSpPr>
        <p:sp>
          <p:nvSpPr>
            <p:cNvPr id="39" name="Freeform 75"/>
            <p:cNvSpPr>
              <a:spLocks/>
            </p:cNvSpPr>
            <p:nvPr/>
          </p:nvSpPr>
          <p:spPr bwMode="auto">
            <a:xfrm>
              <a:off x="1012788"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0" name="Freeform 77"/>
            <p:cNvSpPr>
              <a:spLocks/>
            </p:cNvSpPr>
            <p:nvPr/>
          </p:nvSpPr>
          <p:spPr bwMode="auto">
            <a:xfrm>
              <a:off x="2328571"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1" name="Freeform 78"/>
            <p:cNvSpPr/>
            <p:nvPr/>
          </p:nvSpPr>
          <p:spPr>
            <a:xfrm>
              <a:off x="1760457"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43" name="Group 22"/>
          <p:cNvGrpSpPr/>
          <p:nvPr/>
        </p:nvGrpSpPr>
        <p:grpSpPr>
          <a:xfrm>
            <a:off x="5651438" y="4915130"/>
            <a:ext cx="1624730" cy="1942870"/>
            <a:chOff x="5037990" y="3065380"/>
            <a:chExt cx="2631567" cy="3792619"/>
          </a:xfrm>
        </p:grpSpPr>
        <p:sp>
          <p:nvSpPr>
            <p:cNvPr id="47" name="Freeform 11"/>
            <p:cNvSpPr>
              <a:spLocks/>
            </p:cNvSpPr>
            <p:nvPr/>
          </p:nvSpPr>
          <p:spPr bwMode="auto">
            <a:xfrm>
              <a:off x="5037990"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8" name="Freeform 13"/>
            <p:cNvSpPr>
              <a:spLocks/>
            </p:cNvSpPr>
            <p:nvPr/>
          </p:nvSpPr>
          <p:spPr bwMode="auto">
            <a:xfrm>
              <a:off x="6353774"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49" name="Freeform 69"/>
            <p:cNvSpPr/>
            <p:nvPr/>
          </p:nvSpPr>
          <p:spPr>
            <a:xfrm>
              <a:off x="5785659"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50" name="Group 32"/>
          <p:cNvGrpSpPr/>
          <p:nvPr/>
        </p:nvGrpSpPr>
        <p:grpSpPr>
          <a:xfrm>
            <a:off x="8572997" y="4915130"/>
            <a:ext cx="1624730" cy="1942870"/>
            <a:chOff x="8933403" y="3065380"/>
            <a:chExt cx="2631566" cy="3792619"/>
          </a:xfrm>
        </p:grpSpPr>
        <p:grpSp>
          <p:nvGrpSpPr>
            <p:cNvPr id="51" name="Group 25"/>
            <p:cNvGrpSpPr/>
            <p:nvPr/>
          </p:nvGrpSpPr>
          <p:grpSpPr>
            <a:xfrm>
              <a:off x="8933403" y="3065380"/>
              <a:ext cx="2631566" cy="3792619"/>
              <a:chOff x="8933403" y="3065380"/>
              <a:chExt cx="2631566" cy="3792619"/>
            </a:xfrm>
          </p:grpSpPr>
          <p:sp>
            <p:nvSpPr>
              <p:cNvPr id="59" name="Freeform 85"/>
              <p:cNvSpPr>
                <a:spLocks/>
              </p:cNvSpPr>
              <p:nvPr/>
            </p:nvSpPr>
            <p:spPr bwMode="auto">
              <a:xfrm>
                <a:off x="8933403" y="3065380"/>
                <a:ext cx="1315783" cy="2625955"/>
              </a:xfrm>
              <a:custGeom>
                <a:avLst/>
                <a:gdLst>
                  <a:gd name="T0" fmla="*/ 225 w 396"/>
                  <a:gd name="T1" fmla="*/ 576 h 790"/>
                  <a:gd name="T2" fmla="*/ 390 w 396"/>
                  <a:gd name="T3" fmla="*/ 676 h 790"/>
                  <a:gd name="T4" fmla="*/ 396 w 396"/>
                  <a:gd name="T5" fmla="*/ 640 h 790"/>
                  <a:gd name="T6" fmla="*/ 396 w 396"/>
                  <a:gd name="T7" fmla="*/ 618 h 790"/>
                  <a:gd name="T8" fmla="*/ 326 w 396"/>
                  <a:gd name="T9" fmla="*/ 394 h 790"/>
                  <a:gd name="T10" fmla="*/ 396 w 396"/>
                  <a:gd name="T11" fmla="*/ 485 h 790"/>
                  <a:gd name="T12" fmla="*/ 396 w 396"/>
                  <a:gd name="T13" fmla="*/ 0 h 790"/>
                  <a:gd name="T14" fmla="*/ 2 w 396"/>
                  <a:gd name="T15" fmla="*/ 361 h 790"/>
                  <a:gd name="T16" fmla="*/ 0 w 396"/>
                  <a:gd name="T17" fmla="*/ 396 h 790"/>
                  <a:gd name="T18" fmla="*/ 214 w 396"/>
                  <a:gd name="T19" fmla="*/ 748 h 790"/>
                  <a:gd name="T20" fmla="*/ 354 w 396"/>
                  <a:gd name="T21" fmla="*/ 790 h 790"/>
                  <a:gd name="T22" fmla="*/ 225 w 396"/>
                  <a:gd name="T23" fmla="*/ 57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6" h="790">
                    <a:moveTo>
                      <a:pt x="225" y="576"/>
                    </a:moveTo>
                    <a:cubicBezTo>
                      <a:pt x="359" y="528"/>
                      <a:pt x="390" y="676"/>
                      <a:pt x="390" y="676"/>
                    </a:cubicBezTo>
                    <a:cubicBezTo>
                      <a:pt x="393" y="665"/>
                      <a:pt x="396" y="653"/>
                      <a:pt x="396" y="640"/>
                    </a:cubicBezTo>
                    <a:cubicBezTo>
                      <a:pt x="396" y="618"/>
                      <a:pt x="396" y="618"/>
                      <a:pt x="396" y="618"/>
                    </a:cubicBezTo>
                    <a:cubicBezTo>
                      <a:pt x="384" y="519"/>
                      <a:pt x="326" y="394"/>
                      <a:pt x="326" y="394"/>
                    </a:cubicBezTo>
                    <a:cubicBezTo>
                      <a:pt x="357" y="421"/>
                      <a:pt x="376" y="453"/>
                      <a:pt x="396" y="485"/>
                    </a:cubicBezTo>
                    <a:cubicBezTo>
                      <a:pt x="396" y="0"/>
                      <a:pt x="396" y="0"/>
                      <a:pt x="396" y="0"/>
                    </a:cubicBezTo>
                    <a:cubicBezTo>
                      <a:pt x="180" y="0"/>
                      <a:pt x="20" y="159"/>
                      <a:pt x="2" y="361"/>
                    </a:cubicBezTo>
                    <a:cubicBezTo>
                      <a:pt x="1" y="372"/>
                      <a:pt x="0" y="384"/>
                      <a:pt x="0" y="396"/>
                    </a:cubicBezTo>
                    <a:cubicBezTo>
                      <a:pt x="0" y="549"/>
                      <a:pt x="87" y="682"/>
                      <a:pt x="214" y="748"/>
                    </a:cubicBezTo>
                    <a:cubicBezTo>
                      <a:pt x="257" y="770"/>
                      <a:pt x="304" y="785"/>
                      <a:pt x="354" y="790"/>
                    </a:cubicBezTo>
                    <a:cubicBezTo>
                      <a:pt x="360" y="556"/>
                      <a:pt x="225" y="576"/>
                      <a:pt x="225" y="576"/>
                    </a:cubicBez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60" name="Freeform 87"/>
              <p:cNvSpPr>
                <a:spLocks/>
              </p:cNvSpPr>
              <p:nvPr/>
            </p:nvSpPr>
            <p:spPr bwMode="auto">
              <a:xfrm>
                <a:off x="10249186" y="3065380"/>
                <a:ext cx="1315783" cy="2602109"/>
              </a:xfrm>
              <a:custGeom>
                <a:avLst/>
                <a:gdLst>
                  <a:gd name="T0" fmla="*/ 375 w 396"/>
                  <a:gd name="T1" fmla="*/ 524 h 783"/>
                  <a:gd name="T2" fmla="*/ 396 w 396"/>
                  <a:gd name="T3" fmla="*/ 396 h 783"/>
                  <a:gd name="T4" fmla="*/ 0 w 396"/>
                  <a:gd name="T5" fmla="*/ 0 h 783"/>
                  <a:gd name="T6" fmla="*/ 0 w 396"/>
                  <a:gd name="T7" fmla="*/ 485 h 783"/>
                  <a:gd name="T8" fmla="*/ 45 w 396"/>
                  <a:gd name="T9" fmla="*/ 680 h 783"/>
                  <a:gd name="T10" fmla="*/ 181 w 396"/>
                  <a:gd name="T11" fmla="*/ 568 h 783"/>
                  <a:gd name="T12" fmla="*/ 83 w 396"/>
                  <a:gd name="T13" fmla="*/ 783 h 783"/>
                  <a:gd name="T14" fmla="*/ 166 w 396"/>
                  <a:gd name="T15" fmla="*/ 756 h 783"/>
                  <a:gd name="T16" fmla="*/ 375 w 396"/>
                  <a:gd name="T17" fmla="*/ 524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783">
                    <a:moveTo>
                      <a:pt x="375" y="524"/>
                    </a:moveTo>
                    <a:cubicBezTo>
                      <a:pt x="388" y="484"/>
                      <a:pt x="396" y="441"/>
                      <a:pt x="396" y="396"/>
                    </a:cubicBezTo>
                    <a:cubicBezTo>
                      <a:pt x="396" y="178"/>
                      <a:pt x="212" y="0"/>
                      <a:pt x="0" y="0"/>
                    </a:cubicBezTo>
                    <a:cubicBezTo>
                      <a:pt x="0" y="485"/>
                      <a:pt x="0" y="485"/>
                      <a:pt x="0" y="485"/>
                    </a:cubicBezTo>
                    <a:cubicBezTo>
                      <a:pt x="44" y="580"/>
                      <a:pt x="45" y="680"/>
                      <a:pt x="45" y="680"/>
                    </a:cubicBezTo>
                    <a:cubicBezTo>
                      <a:pt x="99" y="552"/>
                      <a:pt x="181" y="568"/>
                      <a:pt x="181" y="568"/>
                    </a:cubicBezTo>
                    <a:cubicBezTo>
                      <a:pt x="113" y="603"/>
                      <a:pt x="87" y="688"/>
                      <a:pt x="83" y="783"/>
                    </a:cubicBezTo>
                    <a:cubicBezTo>
                      <a:pt x="112" y="777"/>
                      <a:pt x="139" y="768"/>
                      <a:pt x="166" y="756"/>
                    </a:cubicBezTo>
                    <a:cubicBezTo>
                      <a:pt x="264" y="711"/>
                      <a:pt x="340" y="627"/>
                      <a:pt x="375" y="524"/>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61" name="Freeform 88"/>
              <p:cNvSpPr/>
              <p:nvPr/>
            </p:nvSpPr>
            <p:spPr>
              <a:xfrm>
                <a:off x="9675460" y="4375552"/>
                <a:ext cx="1168494" cy="2482447"/>
              </a:xfrm>
              <a:custGeom>
                <a:avLst/>
                <a:gdLst>
                  <a:gd name="connsiteX0" fmla="*/ 379435 w 1322387"/>
                  <a:gd name="connsiteY0" fmla="*/ 0 h 2809391"/>
                  <a:gd name="connsiteX1" fmla="*/ 642410 w 1322387"/>
                  <a:gd name="connsiteY1" fmla="*/ 342206 h 2809391"/>
                  <a:gd name="connsiteX2" fmla="*/ 811465 w 1322387"/>
                  <a:gd name="connsiteY2" fmla="*/ 1075504 h 2809391"/>
                  <a:gd name="connsiteX3" fmla="*/ 1322387 w 1322387"/>
                  <a:gd name="connsiteY3" fmla="*/ 654328 h 2809391"/>
                  <a:gd name="connsiteX4" fmla="*/ 954223 w 1322387"/>
                  <a:gd name="connsiteY4" fmla="*/ 1462836 h 2809391"/>
                  <a:gd name="connsiteX5" fmla="*/ 1114769 w 1322387"/>
                  <a:gd name="connsiteY5" fmla="*/ 2755257 h 2809391"/>
                  <a:gd name="connsiteX6" fmla="*/ 1128624 w 1322387"/>
                  <a:gd name="connsiteY6" fmla="*/ 2809391 h 2809391"/>
                  <a:gd name="connsiteX7" fmla="*/ 216621 w 1322387"/>
                  <a:gd name="connsiteY7" fmla="*/ 2809391 h 2809391"/>
                  <a:gd name="connsiteX8" fmla="*/ 250824 w 1322387"/>
                  <a:gd name="connsiteY8" fmla="*/ 2700453 h 2809391"/>
                  <a:gd name="connsiteX9" fmla="*/ 484625 w 1322387"/>
                  <a:gd name="connsiteY9" fmla="*/ 1489160 h 2809391"/>
                  <a:gd name="connsiteX10" fmla="*/ 0 w 1322387"/>
                  <a:gd name="connsiteY10" fmla="*/ 684412 h 2809391"/>
                  <a:gd name="connsiteX11" fmla="*/ 619869 w 1322387"/>
                  <a:gd name="connsiteY11" fmla="*/ 1060462 h 2809391"/>
                  <a:gd name="connsiteX12" fmla="*/ 642410 w 1322387"/>
                  <a:gd name="connsiteY12" fmla="*/ 925084 h 2809391"/>
                  <a:gd name="connsiteX13" fmla="*/ 642410 w 1322387"/>
                  <a:gd name="connsiteY13" fmla="*/ 842353 h 2809391"/>
                  <a:gd name="connsiteX14" fmla="*/ 379435 w 1322387"/>
                  <a:gd name="connsiteY14" fmla="*/ 0 h 280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2387" h="2809391">
                    <a:moveTo>
                      <a:pt x="379435" y="0"/>
                    </a:moveTo>
                    <a:cubicBezTo>
                      <a:pt x="495895" y="101534"/>
                      <a:pt x="578545" y="221870"/>
                      <a:pt x="642410" y="342206"/>
                    </a:cubicBezTo>
                    <a:cubicBezTo>
                      <a:pt x="830249" y="699454"/>
                      <a:pt x="811465" y="1075504"/>
                      <a:pt x="811465" y="1075504"/>
                    </a:cubicBezTo>
                    <a:cubicBezTo>
                      <a:pt x="1014331" y="594160"/>
                      <a:pt x="1322387" y="654328"/>
                      <a:pt x="1322387" y="654328"/>
                    </a:cubicBezTo>
                    <a:cubicBezTo>
                      <a:pt x="1066926" y="785946"/>
                      <a:pt x="969250" y="1105588"/>
                      <a:pt x="954223" y="1462836"/>
                    </a:cubicBezTo>
                    <a:cubicBezTo>
                      <a:pt x="930978" y="1930784"/>
                      <a:pt x="1042684" y="2466274"/>
                      <a:pt x="1114769" y="2755257"/>
                    </a:cubicBezTo>
                    <a:lnTo>
                      <a:pt x="1128624" y="2809391"/>
                    </a:lnTo>
                    <a:lnTo>
                      <a:pt x="216621" y="2809391"/>
                    </a:lnTo>
                    <a:lnTo>
                      <a:pt x="250824" y="2700453"/>
                    </a:lnTo>
                    <a:cubicBezTo>
                      <a:pt x="410252" y="2169047"/>
                      <a:pt x="474764" y="1778718"/>
                      <a:pt x="484625" y="1489160"/>
                    </a:cubicBezTo>
                    <a:cubicBezTo>
                      <a:pt x="507166" y="609202"/>
                      <a:pt x="0" y="684412"/>
                      <a:pt x="0" y="684412"/>
                    </a:cubicBezTo>
                    <a:cubicBezTo>
                      <a:pt x="503409" y="503908"/>
                      <a:pt x="619869" y="1060462"/>
                      <a:pt x="619869" y="1060462"/>
                    </a:cubicBezTo>
                    <a:cubicBezTo>
                      <a:pt x="631139" y="1019097"/>
                      <a:pt x="638653" y="973971"/>
                      <a:pt x="642410" y="925084"/>
                    </a:cubicBezTo>
                    <a:cubicBezTo>
                      <a:pt x="642410" y="898761"/>
                      <a:pt x="642410" y="872437"/>
                      <a:pt x="642410" y="842353"/>
                    </a:cubicBezTo>
                    <a:cubicBezTo>
                      <a:pt x="623626" y="470063"/>
                      <a:pt x="379435" y="0"/>
                      <a:pt x="379435" y="0"/>
                    </a:cubicBezTo>
                    <a:close/>
                  </a:path>
                </a:pathLst>
              </a:custGeom>
              <a:solidFill>
                <a:srgbClr val="3724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grpSp>
        <p:grpSp>
          <p:nvGrpSpPr>
            <p:cNvPr id="52" name="Group 139"/>
            <p:cNvGrpSpPr/>
            <p:nvPr/>
          </p:nvGrpSpPr>
          <p:grpSpPr>
            <a:xfrm>
              <a:off x="10235831" y="6434145"/>
              <a:ext cx="222276" cy="209887"/>
              <a:chOff x="1266825" y="-1522413"/>
              <a:chExt cx="2420937" cy="2286001"/>
            </a:xfrm>
            <a:solidFill>
              <a:schemeClr val="bg1"/>
            </a:solidFill>
          </p:grpSpPr>
          <p:sp>
            <p:nvSpPr>
              <p:cNvPr id="57" name="Oval 9"/>
              <p:cNvSpPr>
                <a:spLocks noChangeArrowheads="1"/>
              </p:cNvSpPr>
              <p:nvPr/>
            </p:nvSpPr>
            <p:spPr bwMode="auto">
              <a:xfrm>
                <a:off x="1266825" y="496888"/>
                <a:ext cx="269875" cy="2667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8" name="Oval 10"/>
              <p:cNvSpPr>
                <a:spLocks noChangeArrowheads="1"/>
              </p:cNvSpPr>
              <p:nvPr/>
            </p:nvSpPr>
            <p:spPr bwMode="auto">
              <a:xfrm>
                <a:off x="3417887" y="-1522413"/>
                <a:ext cx="269875" cy="2714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grpSp>
      </p:grpSp>
      <p:sp>
        <p:nvSpPr>
          <p:cNvPr id="64" name="Freeform 12"/>
          <p:cNvSpPr>
            <a:spLocks/>
          </p:cNvSpPr>
          <p:nvPr/>
        </p:nvSpPr>
        <p:spPr bwMode="auto">
          <a:xfrm flipH="1">
            <a:off x="6289331"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5" name="Freeform 76"/>
          <p:cNvSpPr>
            <a:spLocks/>
          </p:cNvSpPr>
          <p:nvPr/>
        </p:nvSpPr>
        <p:spPr bwMode="auto">
          <a:xfrm flipH="1">
            <a:off x="3270428"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6" name="Freeform 86"/>
          <p:cNvSpPr>
            <a:spLocks/>
          </p:cNvSpPr>
          <p:nvPr/>
        </p:nvSpPr>
        <p:spPr bwMode="auto">
          <a:xfrm flipH="1">
            <a:off x="9210890" y="5562749"/>
            <a:ext cx="45719" cy="45719"/>
          </a:xfrm>
          <a:custGeom>
            <a:avLst/>
            <a:gdLst>
              <a:gd name="T0" fmla="*/ 0 h 22"/>
              <a:gd name="T1" fmla="*/ 22 h 22"/>
              <a:gd name="T2" fmla="*/ 0 h 22"/>
            </a:gdLst>
            <a:ahLst/>
            <a:cxnLst>
              <a:cxn ang="0">
                <a:pos x="0" y="T0"/>
              </a:cxn>
              <a:cxn ang="0">
                <a:pos x="0" y="T1"/>
              </a:cxn>
              <a:cxn ang="0">
                <a:pos x="0" y="T2"/>
              </a:cxn>
            </a:cxnLst>
            <a:rect l="0" t="0" r="r" b="b"/>
            <a:pathLst>
              <a:path h="22">
                <a:moveTo>
                  <a:pt x="0" y="0"/>
                </a:moveTo>
                <a:cubicBezTo>
                  <a:pt x="0" y="22"/>
                  <a:pt x="0" y="22"/>
                  <a:pt x="0" y="22"/>
                </a:cubicBezTo>
                <a:cubicBezTo>
                  <a:pt x="0" y="15"/>
                  <a:pt x="0" y="8"/>
                  <a:pt x="0" y="0"/>
                </a:cubicBezTo>
                <a:close/>
              </a:path>
            </a:pathLst>
          </a:custGeom>
          <a:solidFill>
            <a:srgbClr val="C0F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 name="CuadroTexto 2">
            <a:extLst>
              <a:ext uri="{FF2B5EF4-FFF2-40B4-BE49-F238E27FC236}">
                <a16:creationId xmlns:a16="http://schemas.microsoft.com/office/drawing/2014/main" id="{15285CCB-5183-4BC3-A1E7-5089F3EBB392}"/>
              </a:ext>
            </a:extLst>
          </p:cNvPr>
          <p:cNvSpPr txBox="1"/>
          <p:nvPr/>
        </p:nvSpPr>
        <p:spPr>
          <a:xfrm>
            <a:off x="645422" y="1480465"/>
            <a:ext cx="10385554" cy="3970318"/>
          </a:xfrm>
          <a:prstGeom prst="rect">
            <a:avLst/>
          </a:prstGeom>
          <a:noFill/>
        </p:spPr>
        <p:txBody>
          <a:bodyPr wrap="square" rtlCol="0">
            <a:spAutoFit/>
          </a:bodyPr>
          <a:lstStyle/>
          <a:p>
            <a:pPr marL="285750" indent="-285750" algn="just">
              <a:buFont typeface="Arial" panose="020B0604020202020204" pitchFamily="34" charset="0"/>
              <a:buChar char="•"/>
            </a:pPr>
            <a:r>
              <a:rPr lang="es-CO" sz="1800" dirty="0">
                <a:effectLst/>
                <a:latin typeface="Century Gothic" panose="020B0502020202020204" pitchFamily="34" charset="0"/>
                <a:ea typeface="Calibri" panose="020F0502020204030204" pitchFamily="34" charset="0"/>
                <a:cs typeface="ArialNarrow"/>
              </a:rPr>
              <a:t>El edicto fue publicado en el Diario El Tiempo, Emisora RCN, Secretaría General de CVS, página web CVS, Carteleras CVS, y enviado a los interesados, municipios, personería, entre otros.</a:t>
            </a:r>
          </a:p>
          <a:p>
            <a:pPr marL="285750" indent="-285750" algn="just">
              <a:buFont typeface="Arial" panose="020B0604020202020204" pitchFamily="34" charset="0"/>
              <a:buChar char="•"/>
            </a:pPr>
            <a:endParaRPr lang="es-CO" sz="1800" dirty="0">
              <a:effectLst/>
              <a:latin typeface="Century Gothic" panose="020B0502020202020204" pitchFamily="34" charset="0"/>
              <a:ea typeface="Calibri" panose="020F0502020204030204" pitchFamily="34" charset="0"/>
              <a:cs typeface="ArialNarrow"/>
            </a:endParaRPr>
          </a:p>
          <a:p>
            <a:pPr marL="285750" indent="-285750" algn="just">
              <a:buFont typeface="Arial" panose="020B0604020202020204" pitchFamily="34" charset="0"/>
              <a:buChar char="•"/>
            </a:pPr>
            <a:r>
              <a:rPr lang="es-CO" dirty="0">
                <a:latin typeface="Century Gothic" panose="020B0502020202020204" pitchFamily="34" charset="0"/>
                <a:ea typeface="Calibri" panose="020F0502020204030204" pitchFamily="34" charset="0"/>
                <a:cs typeface="ArialNarrow"/>
              </a:rPr>
              <a:t>Desde la fecha de publicación del Edicto, en la página web y en la Secretaría General de la entidad, todos los documentos relacionados con el seguimiento y control del proyecto PIARS LOS CERROS, se encuentran cargados para conocimiento y consulta de los interesados.</a:t>
            </a:r>
          </a:p>
          <a:p>
            <a:pPr marL="285750" indent="-285750" algn="just">
              <a:buFont typeface="Arial" panose="020B0604020202020204" pitchFamily="34" charset="0"/>
              <a:buChar char="•"/>
            </a:pPr>
            <a:endParaRPr lang="es-CO" dirty="0">
              <a:latin typeface="Century Gothic" panose="020B0502020202020204" pitchFamily="34" charset="0"/>
              <a:ea typeface="Calibri" panose="020F0502020204030204" pitchFamily="34" charset="0"/>
              <a:cs typeface="ArialNarrow"/>
            </a:endParaRPr>
          </a:p>
          <a:p>
            <a:pPr marL="285750" indent="-285750" algn="just">
              <a:buFont typeface="Arial" panose="020B0604020202020204" pitchFamily="34" charset="0"/>
              <a:buChar char="•"/>
            </a:pPr>
            <a:r>
              <a:rPr lang="es-ES" dirty="0">
                <a:latin typeface="Century Gothic" panose="020B0502020202020204" pitchFamily="34" charset="0"/>
                <a:ea typeface="Calibri" panose="020F0502020204030204" pitchFamily="34" charset="0"/>
                <a:cs typeface="ArialNarrow"/>
              </a:rPr>
              <a:t>Las inscripciones de las personas, naturales y/o jurídica, interesadas en intervenir en la Audiencia Publica Ambiental, se lleva a cabo en la Secretaria General de la CVS, desde </a:t>
            </a:r>
            <a:r>
              <a:rPr lang="es-ES" b="1" u="sng" dirty="0">
                <a:latin typeface="Century Gothic" panose="020B0502020202020204" pitchFamily="34" charset="0"/>
                <a:ea typeface="Calibri" panose="020F0502020204030204" pitchFamily="34" charset="0"/>
                <a:cs typeface="ArialNarrow"/>
              </a:rPr>
              <a:t>el día 25 de octubre de 2022 hasta el día 26 de enero de 2023 a las 6.00pm</a:t>
            </a:r>
            <a:r>
              <a:rPr lang="es-ES" dirty="0">
                <a:latin typeface="Century Gothic" panose="020B0502020202020204" pitchFamily="34" charset="0"/>
                <a:ea typeface="Calibri" panose="020F0502020204030204" pitchFamily="34" charset="0"/>
                <a:cs typeface="ArialNarrow"/>
              </a:rPr>
              <a:t>.</a:t>
            </a:r>
            <a:endParaRPr lang="es-CO" sz="1800" dirty="0">
              <a:effectLst/>
              <a:latin typeface="Century Gothic" panose="020B0502020202020204" pitchFamily="34" charset="0"/>
              <a:ea typeface="Calibri" panose="020F0502020204030204" pitchFamily="34" charset="0"/>
              <a:cs typeface="ArialNarrow"/>
            </a:endParaRPr>
          </a:p>
          <a:p>
            <a:pPr marL="285750" indent="-285750" algn="just">
              <a:buFont typeface="Arial" panose="020B0604020202020204" pitchFamily="34" charset="0"/>
              <a:buChar char="•"/>
            </a:pPr>
            <a:endParaRPr lang="es-CO" sz="1800" dirty="0">
              <a:effectLst/>
              <a:latin typeface="Century Gothic" panose="020B0502020202020204" pitchFamily="34" charset="0"/>
              <a:ea typeface="Calibri" panose="020F0502020204030204" pitchFamily="34" charset="0"/>
              <a:cs typeface="ArialNarrow"/>
            </a:endParaRPr>
          </a:p>
          <a:p>
            <a:pPr marL="285750" indent="-285750" algn="just">
              <a:buFont typeface="Arial" panose="020B0604020202020204" pitchFamily="34" charset="0"/>
              <a:buChar char="•"/>
            </a:pPr>
            <a:endParaRPr lang="es-CO" dirty="0">
              <a:latin typeface="Century Gothic" panose="020B0502020202020204" pitchFamily="34" charset="0"/>
            </a:endParaRPr>
          </a:p>
        </p:txBody>
      </p:sp>
    </p:spTree>
    <p:extLst>
      <p:ext uri="{BB962C8B-B14F-4D97-AF65-F5344CB8AC3E}">
        <p14:creationId xmlns:p14="http://schemas.microsoft.com/office/powerpoint/2010/main" val="3741951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p:nvPr/>
        </p:nvPicPr>
        <p:blipFill rotWithShape="1">
          <a:blip r:embed="rId3" cstate="print">
            <a:extLst>
              <a:ext uri="{28A0092B-C50C-407E-A947-70E740481C1C}">
                <a14:useLocalDpi xmlns:a14="http://schemas.microsoft.com/office/drawing/2010/main" val="0"/>
              </a:ext>
            </a:extLst>
          </a:blip>
          <a:srcRect b="43321"/>
          <a:stretch/>
        </p:blipFill>
        <p:spPr>
          <a:xfrm>
            <a:off x="10821388" y="278529"/>
            <a:ext cx="1013449" cy="867901"/>
          </a:xfrm>
          <a:prstGeom prst="rect">
            <a:avLst/>
          </a:prstGeom>
        </p:spPr>
      </p:pic>
      <p:pic>
        <p:nvPicPr>
          <p:cNvPr id="8" name="Imagen 7"/>
          <p:cNvPicPr>
            <a:picLocks noChangeAspect="1"/>
          </p:cNvPicPr>
          <p:nvPr/>
        </p:nvPicPr>
        <p:blipFill rotWithShape="1">
          <a:blip r:embed="rId4">
            <a:extLst>
              <a:ext uri="{BEBA8EAE-BF5A-486C-A8C5-ECC9F3942E4B}">
                <a14:imgProps xmlns:a14="http://schemas.microsoft.com/office/drawing/2010/main">
                  <a14:imgLayer r:embed="rId5">
                    <a14:imgEffect>
                      <a14:backgroundRemoval t="0" b="100000" l="713" r="100000"/>
                    </a14:imgEffect>
                  </a14:imgLayer>
                </a14:imgProps>
              </a:ext>
            </a:extLst>
          </a:blip>
          <a:srcRect t="21482" b="20570"/>
          <a:stretch/>
        </p:blipFill>
        <p:spPr>
          <a:xfrm>
            <a:off x="10800191" y="1351850"/>
            <a:ext cx="1013449" cy="335163"/>
          </a:xfrm>
          <a:prstGeom prst="rect">
            <a:avLst/>
          </a:prstGeom>
        </p:spPr>
      </p:pic>
      <p:pic>
        <p:nvPicPr>
          <p:cNvPr id="9" name="Imagen 8"/>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Lst>
          </a:blip>
          <a:stretch>
            <a:fillRect/>
          </a:stretch>
        </p:blipFill>
        <p:spPr>
          <a:xfrm>
            <a:off x="10936938" y="1140483"/>
            <a:ext cx="307372" cy="235049"/>
          </a:xfrm>
          <a:prstGeom prst="rect">
            <a:avLst/>
          </a:prstGeom>
        </p:spPr>
      </p:pic>
      <p:sp>
        <p:nvSpPr>
          <p:cNvPr id="11" name="Rectángulo 10"/>
          <p:cNvSpPr/>
          <p:nvPr/>
        </p:nvSpPr>
        <p:spPr>
          <a:xfrm>
            <a:off x="10552150" y="1646964"/>
            <a:ext cx="1551924" cy="261610"/>
          </a:xfrm>
          <a:prstGeom prst="rect">
            <a:avLst/>
          </a:prstGeom>
          <a:noFill/>
        </p:spPr>
        <p:txBody>
          <a:bodyPr wrap="square" lIns="91440" tIns="45720" rIns="91440" bIns="45720">
            <a:spAutoFit/>
          </a:bodyPr>
          <a:lstStyle/>
          <a:p>
            <a:pPr algn="ctr"/>
            <a:r>
              <a:rPr lang="es-ES" sz="1100" b="1" dirty="0">
                <a:ln w="0"/>
                <a:solidFill>
                  <a:schemeClr val="accent5">
                    <a:lumMod val="75000"/>
                  </a:schemeClr>
                </a:solidFill>
                <a:effectLst>
                  <a:outerShdw blurRad="38100" dist="25400" dir="5400000" algn="ctr" rotWithShape="0">
                    <a:srgbClr val="6E747A">
                      <a:alpha val="43000"/>
                    </a:srgbClr>
                  </a:outerShdw>
                </a:effectLst>
                <a:latin typeface="Arial Narrow" panose="020B0606020202030204" pitchFamily="34" charset="0"/>
              </a:rPr>
              <a:t>Territorio</a:t>
            </a:r>
            <a:r>
              <a:rPr lang="es-ES" sz="1100" b="1" dirty="0">
                <a:ln w="0"/>
                <a:solidFill>
                  <a:schemeClr val="accent1"/>
                </a:solidFill>
                <a:effectLst>
                  <a:outerShdw blurRad="38100" dist="25400" dir="5400000" algn="ctr" rotWithShape="0">
                    <a:srgbClr val="6E747A">
                      <a:alpha val="43000"/>
                    </a:srgbClr>
                  </a:outerShdw>
                </a:effectLst>
                <a:latin typeface="Arial Narrow" panose="020B0606020202030204" pitchFamily="34" charset="0"/>
              </a:rPr>
              <a:t> </a:t>
            </a:r>
            <a:r>
              <a:rPr lang="es-ES" sz="1100" b="1" dirty="0">
                <a:ln w="0"/>
                <a:solidFill>
                  <a:srgbClr val="00B050"/>
                </a:solidFill>
                <a:effectLst>
                  <a:outerShdw blurRad="38100" dist="25400" dir="5400000" algn="ctr" rotWithShape="0">
                    <a:srgbClr val="6E747A">
                      <a:alpha val="43000"/>
                    </a:srgbClr>
                  </a:outerShdw>
                </a:effectLst>
                <a:latin typeface="Arial Narrow" panose="020B0606020202030204" pitchFamily="34" charset="0"/>
              </a:rPr>
              <a:t>Sostenible</a:t>
            </a:r>
          </a:p>
        </p:txBody>
      </p:sp>
      <p:sp>
        <p:nvSpPr>
          <p:cNvPr id="5" name="Rectángulo 4"/>
          <p:cNvSpPr/>
          <p:nvPr/>
        </p:nvSpPr>
        <p:spPr>
          <a:xfrm>
            <a:off x="703356" y="1340979"/>
            <a:ext cx="10096833" cy="4819781"/>
          </a:xfrm>
          <a:prstGeom prst="rect">
            <a:avLst/>
          </a:prstGeom>
        </p:spPr>
        <p:txBody>
          <a:bodyPr wrap="square">
            <a:spAutoFit/>
          </a:bodyPr>
          <a:lstStyle/>
          <a:p>
            <a:pPr algn="just">
              <a:lnSpc>
                <a:spcPct val="120000"/>
              </a:lnSpc>
            </a:pPr>
            <a:r>
              <a:rPr lang="es-ES" sz="1600" dirty="0">
                <a:latin typeface="Century Gothic" panose="020B0502020202020204" pitchFamily="34" charset="0"/>
                <a:ea typeface="Arial Unicode MS" panose="020B0604020202020204" pitchFamily="34" charset="-128"/>
                <a:cs typeface="Arial Unicode MS" panose="020B0604020202020204" pitchFamily="34" charset="-128"/>
              </a:rPr>
              <a:t>DECRETO 1076 DE 2015</a:t>
            </a:r>
          </a:p>
          <a:p>
            <a:pPr algn="just">
              <a:lnSpc>
                <a:spcPct val="120000"/>
              </a:lnSpc>
            </a:pPr>
            <a:endParaRPr lang="es-ES" sz="1600" dirty="0">
              <a:latin typeface="Century Gothic" panose="020B0502020202020204" pitchFamily="34" charset="0"/>
              <a:ea typeface="Arial Unicode MS" panose="020B0604020202020204" pitchFamily="34" charset="-128"/>
              <a:cs typeface="Arial Unicode MS" panose="020B0604020202020204" pitchFamily="34" charset="-128"/>
            </a:endParaRPr>
          </a:p>
          <a:p>
            <a:pPr algn="just">
              <a:lnSpc>
                <a:spcPct val="120000"/>
              </a:lnSpc>
            </a:pPr>
            <a:r>
              <a:rPr lang="es-ES" sz="1600" dirty="0">
                <a:latin typeface="Century Gothic" panose="020B0502020202020204" pitchFamily="34" charset="0"/>
                <a:ea typeface="Arial Unicode MS" panose="020B0604020202020204" pitchFamily="34" charset="-128"/>
                <a:cs typeface="Arial Unicode MS" panose="020B0604020202020204" pitchFamily="34" charset="-128"/>
              </a:rPr>
              <a:t>ARTÍCULO 2.2.2.4.1.1. Objeto. </a:t>
            </a:r>
            <a:r>
              <a:rPr lang="es-ES" sz="1600" u="sng" dirty="0">
                <a:latin typeface="Century Gothic" panose="020B0502020202020204" pitchFamily="34" charset="0"/>
                <a:ea typeface="Arial Unicode MS" panose="020B0604020202020204" pitchFamily="34" charset="-128"/>
                <a:cs typeface="Arial Unicode MS" panose="020B0604020202020204" pitchFamily="34" charset="-128"/>
              </a:rPr>
              <a:t>La audiencia pública ambiental tiene por objeto dar a conocer </a:t>
            </a:r>
            <a:r>
              <a:rPr lang="es-ES" sz="1600" dirty="0">
                <a:latin typeface="Century Gothic" panose="020B0502020202020204" pitchFamily="34" charset="0"/>
                <a:ea typeface="Arial Unicode MS" panose="020B0604020202020204" pitchFamily="34" charset="-128"/>
                <a:cs typeface="Arial Unicode MS" panose="020B0604020202020204" pitchFamily="34" charset="-128"/>
              </a:rPr>
              <a:t>a las organizaciones sociales, comunidad en general, entidades públicas y privadas la solicitud de licencias, permisos o concesiones ambientales, o la existencia de un proyecto, obra o actividad, </a:t>
            </a:r>
            <a:r>
              <a:rPr lang="es-ES" sz="1600" u="sng" dirty="0">
                <a:latin typeface="Century Gothic" panose="020B0502020202020204" pitchFamily="34" charset="0"/>
                <a:ea typeface="Arial Unicode MS" panose="020B0604020202020204" pitchFamily="34" charset="-128"/>
                <a:cs typeface="Arial Unicode MS" panose="020B0604020202020204" pitchFamily="34" charset="-128"/>
              </a:rPr>
              <a:t>los impactos que este pueda generar o genere y las medidas de manejo propuestas o implementadas para prevenir, mitigar, corregir y/o compensar dichos impactos; así como recibir opiniones, informaciones y documentos que aporte la comunidad y demás entidades públicas o privadas</a:t>
            </a:r>
            <a:r>
              <a:rPr lang="es-ES" sz="1600" dirty="0">
                <a:latin typeface="Century Gothic" panose="020B0502020202020204" pitchFamily="34" charset="0"/>
                <a:ea typeface="Arial Unicode MS" panose="020B0604020202020204" pitchFamily="34" charset="-128"/>
                <a:cs typeface="Arial Unicode MS" panose="020B0604020202020204" pitchFamily="34" charset="-128"/>
              </a:rPr>
              <a:t>.</a:t>
            </a:r>
          </a:p>
          <a:p>
            <a:pPr algn="just">
              <a:lnSpc>
                <a:spcPct val="120000"/>
              </a:lnSpc>
            </a:pPr>
            <a:endParaRPr lang="es-ES" sz="1600" dirty="0">
              <a:latin typeface="Century Gothic" panose="020B0502020202020204" pitchFamily="34" charset="0"/>
              <a:ea typeface="Arial Unicode MS" panose="020B0604020202020204" pitchFamily="34" charset="-128"/>
              <a:cs typeface="Arial Unicode MS" panose="020B0604020202020204" pitchFamily="34" charset="-128"/>
            </a:endParaRPr>
          </a:p>
          <a:p>
            <a:pPr algn="just">
              <a:lnSpc>
                <a:spcPct val="120000"/>
              </a:lnSpc>
            </a:pPr>
            <a:r>
              <a:rPr lang="es-ES" sz="1600" dirty="0">
                <a:latin typeface="Century Gothic" panose="020B0502020202020204" pitchFamily="34" charset="0"/>
                <a:ea typeface="Arial Unicode MS" panose="020B0604020202020204" pitchFamily="34" charset="-128"/>
                <a:cs typeface="Arial Unicode MS" panose="020B0604020202020204" pitchFamily="34" charset="-128"/>
              </a:rPr>
              <a:t>ARTÍCULO 2.2.2.4.1.2. Alcance. En la audiencia pública </a:t>
            </a:r>
            <a:r>
              <a:rPr lang="es-ES" sz="1600" b="1" u="sng" dirty="0">
                <a:latin typeface="Century Gothic" panose="020B0502020202020204" pitchFamily="34" charset="0"/>
                <a:ea typeface="Arial Unicode MS" panose="020B0604020202020204" pitchFamily="34" charset="-128"/>
                <a:cs typeface="Arial Unicode MS" panose="020B0604020202020204" pitchFamily="34" charset="-128"/>
              </a:rPr>
              <a:t>se recibirán opiniones, informaciones y documentos</a:t>
            </a:r>
            <a:r>
              <a:rPr lang="es-ES" sz="1600" dirty="0">
                <a:latin typeface="Century Gothic" panose="020B0502020202020204" pitchFamily="34" charset="0"/>
                <a:ea typeface="Arial Unicode MS" panose="020B0604020202020204" pitchFamily="34" charset="-128"/>
                <a:cs typeface="Arial Unicode MS" panose="020B0604020202020204" pitchFamily="34" charset="-128"/>
              </a:rPr>
              <a:t>, que deberán tenerse en cuenta en el momento de la toma de decisiones por parte de la autoridad ambiental competente. </a:t>
            </a:r>
            <a:r>
              <a:rPr lang="es-ES" sz="1600" b="1" u="sng" dirty="0">
                <a:latin typeface="Century Gothic" panose="020B0502020202020204" pitchFamily="34" charset="0"/>
                <a:ea typeface="Arial Unicode MS" panose="020B0604020202020204" pitchFamily="34" charset="-128"/>
                <a:cs typeface="Arial Unicode MS" panose="020B0604020202020204" pitchFamily="34" charset="-128"/>
              </a:rPr>
              <a:t>Durante la celebración de la audiencia pública no se adoptarán decisiones.</a:t>
            </a:r>
            <a:r>
              <a:rPr lang="es-ES" sz="1600" dirty="0">
                <a:latin typeface="Century Gothic" panose="020B0502020202020204" pitchFamily="34" charset="0"/>
                <a:ea typeface="Arial Unicode MS" panose="020B0604020202020204" pitchFamily="34" charset="-128"/>
                <a:cs typeface="Arial Unicode MS" panose="020B0604020202020204" pitchFamily="34" charset="-128"/>
              </a:rPr>
              <a:t> Este mecanismo de participación no agota el derecho de los ciudadanos a participar mediante otros instrumentos en la actuación administrativa correspondiente.</a:t>
            </a:r>
          </a:p>
          <a:p>
            <a:pPr algn="just">
              <a:lnSpc>
                <a:spcPct val="120000"/>
              </a:lnSpc>
            </a:pPr>
            <a:endParaRPr lang="es-ES" sz="1600" dirty="0">
              <a:latin typeface="Century Gothic" panose="020B0502020202020204" pitchFamily="34" charset="0"/>
              <a:ea typeface="Arial Unicode MS" panose="020B0604020202020204" pitchFamily="34" charset="-128"/>
              <a:cs typeface="Arial Unicode MS" panose="020B0604020202020204" pitchFamily="34" charset="-128"/>
            </a:endParaRPr>
          </a:p>
          <a:p>
            <a:pPr algn="just">
              <a:lnSpc>
                <a:spcPct val="120000"/>
              </a:lnSpc>
            </a:pPr>
            <a:r>
              <a:rPr lang="es-ES" sz="1600" dirty="0">
                <a:latin typeface="Century Gothic" panose="020B0502020202020204" pitchFamily="34" charset="0"/>
                <a:ea typeface="Arial Unicode MS" panose="020B0604020202020204" pitchFamily="34" charset="-128"/>
                <a:cs typeface="Arial Unicode MS" panose="020B0604020202020204" pitchFamily="34" charset="-128"/>
              </a:rPr>
              <a:t>PARÁGRAFO . </a:t>
            </a:r>
            <a:r>
              <a:rPr lang="es-ES" sz="1600" b="1" u="sng" dirty="0">
                <a:latin typeface="Century Gothic" panose="020B0502020202020204" pitchFamily="34" charset="0"/>
                <a:ea typeface="Arial Unicode MS" panose="020B0604020202020204" pitchFamily="34" charset="-128"/>
                <a:cs typeface="Arial Unicode MS" panose="020B0604020202020204" pitchFamily="34" charset="-128"/>
              </a:rPr>
              <a:t>La audiencia pública no es una instancia de debate, ni de discusión.</a:t>
            </a:r>
            <a:endParaRPr lang="es-MX" sz="1600" b="1" u="sng" dirty="0">
              <a:latin typeface="Century Gothic" panose="020B0502020202020204" pitchFamily="34" charset="0"/>
              <a:ea typeface="Arial Unicode MS" panose="020B0604020202020204" pitchFamily="34" charset="-128"/>
              <a:cs typeface="Arial Unicode MS" panose="020B0604020202020204" pitchFamily="34" charset="-128"/>
            </a:endParaRPr>
          </a:p>
        </p:txBody>
      </p:sp>
      <p:sp>
        <p:nvSpPr>
          <p:cNvPr id="6" name="Rectángulo 5"/>
          <p:cNvSpPr/>
          <p:nvPr/>
        </p:nvSpPr>
        <p:spPr>
          <a:xfrm>
            <a:off x="623391" y="414992"/>
            <a:ext cx="10176799" cy="784830"/>
          </a:xfrm>
          <a:prstGeom prst="rect">
            <a:avLst/>
          </a:prstGeom>
        </p:spPr>
        <p:txBody>
          <a:bodyPr wrap="square">
            <a:spAutoFit/>
          </a:bodyPr>
          <a:lstStyle/>
          <a:p>
            <a:pPr algn="ctr" defTabSz="914400">
              <a:lnSpc>
                <a:spcPct val="90000"/>
              </a:lnSpc>
              <a:spcBef>
                <a:spcPct val="0"/>
              </a:spcBef>
            </a:pPr>
            <a:r>
              <a:rPr lang="es-CO" sz="2500" b="1" dirty="0">
                <a:solidFill>
                  <a:schemeClr val="accent1"/>
                </a:solidFill>
                <a:latin typeface="Century Gothic" panose="020B0502020202020204" pitchFamily="34" charset="0"/>
                <a:ea typeface="+mj-ea"/>
                <a:cs typeface="+mj-cs"/>
              </a:rPr>
              <a:t>NORMATIVIDAD DE LA AUDIENCIA PÚBLICA Y REGLAS DE PARTICIPACIÓN</a:t>
            </a:r>
          </a:p>
        </p:txBody>
      </p:sp>
    </p:spTree>
    <p:extLst>
      <p:ext uri="{BB962C8B-B14F-4D97-AF65-F5344CB8AC3E}">
        <p14:creationId xmlns:p14="http://schemas.microsoft.com/office/powerpoint/2010/main" val="1913277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74DD642-9A8D-4457-9D4D-4011C9050D2F}"/>
              </a:ext>
            </a:extLst>
          </p:cNvPr>
          <p:cNvSpPr txBox="1"/>
          <p:nvPr/>
        </p:nvSpPr>
        <p:spPr>
          <a:xfrm>
            <a:off x="314103" y="1041023"/>
            <a:ext cx="10449510" cy="5570756"/>
          </a:xfrm>
          <a:prstGeom prst="rect">
            <a:avLst/>
          </a:prstGeom>
          <a:noFill/>
        </p:spPr>
        <p:txBody>
          <a:bodyPr wrap="square" rtlCol="0">
            <a:spAutoFit/>
          </a:bodyPr>
          <a:lstStyle/>
          <a:p>
            <a:pPr algn="just"/>
            <a:endParaRPr lang="es-CO" sz="1600" dirty="0">
              <a:latin typeface="Century Gothic" panose="020B0502020202020204" pitchFamily="34" charset="0"/>
            </a:endParaRPr>
          </a:p>
          <a:p>
            <a:pPr algn="just"/>
            <a:r>
              <a:rPr lang="es-ES" dirty="0">
                <a:latin typeface="Century Gothic" panose="020B0502020202020204" pitchFamily="34" charset="0"/>
              </a:rPr>
              <a:t>ARTÍCULO 2.2.2.4.1.3. Oportunidad. La celebración de una audiencia pública ambiental procederá en los siguientes casos:</a:t>
            </a:r>
          </a:p>
          <a:p>
            <a:pPr algn="just"/>
            <a:endParaRPr lang="es-ES" dirty="0">
              <a:latin typeface="Century Gothic" panose="020B0502020202020204" pitchFamily="34" charset="0"/>
            </a:endParaRPr>
          </a:p>
          <a:p>
            <a:pPr algn="just"/>
            <a:r>
              <a:rPr lang="es-ES" dirty="0">
                <a:latin typeface="Century Gothic" panose="020B0502020202020204" pitchFamily="34" charset="0"/>
              </a:rPr>
              <a:t>a) Con anticipación al acto que le ponga término a la actuación administrativa, bien sea para la expedición o modificación de la licencia ambiental o de los permisos que se requieran para el uso y/o, aprovechamiento de los recursos naturales renovables;</a:t>
            </a:r>
          </a:p>
          <a:p>
            <a:pPr algn="just"/>
            <a:endParaRPr lang="es-ES" dirty="0">
              <a:latin typeface="Century Gothic" panose="020B0502020202020204" pitchFamily="34" charset="0"/>
            </a:endParaRPr>
          </a:p>
          <a:p>
            <a:pPr algn="just"/>
            <a:r>
              <a:rPr lang="es-ES" u="sng" dirty="0">
                <a:latin typeface="Century Gothic" panose="020B0502020202020204" pitchFamily="34" charset="0"/>
              </a:rPr>
              <a:t>b) Durante la ejecución de un proyecto, obra o actividad, cuando fuere manifiesta la violación de los requisitos, términos, condiciones y obligaciones bajo los cuales se otorgó la licencia o el permiso ambiental.</a:t>
            </a:r>
          </a:p>
          <a:p>
            <a:pPr algn="just"/>
            <a:endParaRPr lang="es-ES" u="sng" dirty="0">
              <a:latin typeface="Century Gothic" panose="020B0502020202020204" pitchFamily="34" charset="0"/>
            </a:endParaRPr>
          </a:p>
          <a:p>
            <a:pPr algn="just"/>
            <a:r>
              <a:rPr lang="es-ES" dirty="0">
                <a:latin typeface="Century Gothic" panose="020B0502020202020204" pitchFamily="34" charset="0"/>
              </a:rPr>
              <a:t>ARTÍCULO 2.2.2.4.1.9. Reunión informativa. La reunión informativa a que se refiere el numeral 8 del artículo 7 del presente decreto, </a:t>
            </a:r>
            <a:r>
              <a:rPr lang="es-ES" u="sng" dirty="0">
                <a:latin typeface="Century Gothic" panose="020B0502020202020204" pitchFamily="34" charset="0"/>
              </a:rPr>
              <a:t>tiene como objeto brindar a las comunidades por parte de la autoridad ambiental, mayor información sobre el alcance y las reglas bajo las cuales pueden participar en la audiencia pública y además, presentar por parte del interesado en la licencia o permiso ambiental, el proyecto, los impactos ambientales y las medidas de manejo propuestas</a:t>
            </a:r>
            <a:r>
              <a:rPr lang="es-ES" dirty="0">
                <a:latin typeface="Century Gothic" panose="020B0502020202020204" pitchFamily="34" charset="0"/>
              </a:rPr>
              <a:t>, de manera tal que se fortalezca la participación ciudadana durante la audiencia pública.</a:t>
            </a:r>
          </a:p>
          <a:p>
            <a:pPr algn="just"/>
            <a:endParaRPr lang="es-ES" sz="1600" dirty="0">
              <a:latin typeface="Century Gothic" panose="020B0502020202020204" pitchFamily="34" charset="0"/>
            </a:endParaRPr>
          </a:p>
        </p:txBody>
      </p:sp>
      <p:pic>
        <p:nvPicPr>
          <p:cNvPr id="8" name="Imagen 7"/>
          <p:cNvPicPr/>
          <p:nvPr/>
        </p:nvPicPr>
        <p:blipFill rotWithShape="1">
          <a:blip r:embed="rId2" cstate="print">
            <a:extLst>
              <a:ext uri="{28A0092B-C50C-407E-A947-70E740481C1C}">
                <a14:useLocalDpi xmlns:a14="http://schemas.microsoft.com/office/drawing/2010/main" val="0"/>
              </a:ext>
            </a:extLst>
          </a:blip>
          <a:srcRect b="43321"/>
          <a:stretch/>
        </p:blipFill>
        <p:spPr>
          <a:xfrm>
            <a:off x="10821388" y="278529"/>
            <a:ext cx="1013449" cy="867901"/>
          </a:xfrm>
          <a:prstGeom prst="rect">
            <a:avLst/>
          </a:prstGeom>
        </p:spPr>
      </p:pic>
      <p:pic>
        <p:nvPicPr>
          <p:cNvPr id="12" name="Imagen 11"/>
          <p:cNvPicPr>
            <a:picLocks noChangeAspect="1"/>
          </p:cNvPicPr>
          <p:nvPr/>
        </p:nvPicPr>
        <p:blipFill rotWithShape="1">
          <a:blip r:embed="rId3">
            <a:extLst>
              <a:ext uri="{BEBA8EAE-BF5A-486C-A8C5-ECC9F3942E4B}">
                <a14:imgProps xmlns:a14="http://schemas.microsoft.com/office/drawing/2010/main">
                  <a14:imgLayer r:embed="rId4">
                    <a14:imgEffect>
                      <a14:backgroundRemoval t="0" b="100000" l="713" r="100000"/>
                    </a14:imgEffect>
                  </a14:imgLayer>
                </a14:imgProps>
              </a:ext>
            </a:extLst>
          </a:blip>
          <a:srcRect t="21482" b="20570"/>
          <a:stretch/>
        </p:blipFill>
        <p:spPr>
          <a:xfrm>
            <a:off x="10800191" y="1351850"/>
            <a:ext cx="1013449" cy="335163"/>
          </a:xfrm>
          <a:prstGeom prst="rect">
            <a:avLst/>
          </a:prstGeom>
        </p:spPr>
      </p:pic>
      <p:pic>
        <p:nvPicPr>
          <p:cNvPr id="13" name="Imagen 12"/>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Lst>
          </a:blip>
          <a:stretch>
            <a:fillRect/>
          </a:stretch>
        </p:blipFill>
        <p:spPr>
          <a:xfrm>
            <a:off x="10936938" y="1140483"/>
            <a:ext cx="307372" cy="235049"/>
          </a:xfrm>
          <a:prstGeom prst="rect">
            <a:avLst/>
          </a:prstGeom>
        </p:spPr>
      </p:pic>
      <p:sp>
        <p:nvSpPr>
          <p:cNvPr id="14" name="Rectángulo 13"/>
          <p:cNvSpPr/>
          <p:nvPr/>
        </p:nvSpPr>
        <p:spPr>
          <a:xfrm>
            <a:off x="10552150" y="1646964"/>
            <a:ext cx="1551924" cy="261610"/>
          </a:xfrm>
          <a:prstGeom prst="rect">
            <a:avLst/>
          </a:prstGeom>
          <a:noFill/>
        </p:spPr>
        <p:txBody>
          <a:bodyPr wrap="square" lIns="91440" tIns="45720" rIns="91440" bIns="45720">
            <a:spAutoFit/>
          </a:bodyPr>
          <a:lstStyle/>
          <a:p>
            <a:pPr algn="ctr"/>
            <a:r>
              <a:rPr lang="es-ES" sz="1100" b="1" dirty="0">
                <a:ln w="0"/>
                <a:solidFill>
                  <a:schemeClr val="accent5">
                    <a:lumMod val="75000"/>
                  </a:schemeClr>
                </a:solidFill>
                <a:effectLst>
                  <a:outerShdw blurRad="38100" dist="25400" dir="5400000" algn="ctr" rotWithShape="0">
                    <a:srgbClr val="6E747A">
                      <a:alpha val="43000"/>
                    </a:srgbClr>
                  </a:outerShdw>
                </a:effectLst>
                <a:latin typeface="Arial Narrow" panose="020B0606020202030204" pitchFamily="34" charset="0"/>
              </a:rPr>
              <a:t>Territorio</a:t>
            </a:r>
            <a:r>
              <a:rPr lang="es-ES" sz="1100" b="1" dirty="0">
                <a:ln w="0"/>
                <a:solidFill>
                  <a:schemeClr val="accent1"/>
                </a:solidFill>
                <a:effectLst>
                  <a:outerShdw blurRad="38100" dist="25400" dir="5400000" algn="ctr" rotWithShape="0">
                    <a:srgbClr val="6E747A">
                      <a:alpha val="43000"/>
                    </a:srgbClr>
                  </a:outerShdw>
                </a:effectLst>
                <a:latin typeface="Arial Narrow" panose="020B0606020202030204" pitchFamily="34" charset="0"/>
              </a:rPr>
              <a:t> </a:t>
            </a:r>
            <a:r>
              <a:rPr lang="es-ES" sz="1100" b="1" dirty="0">
                <a:ln w="0"/>
                <a:solidFill>
                  <a:srgbClr val="00B050"/>
                </a:solidFill>
                <a:effectLst>
                  <a:outerShdw blurRad="38100" dist="25400" dir="5400000" algn="ctr" rotWithShape="0">
                    <a:srgbClr val="6E747A">
                      <a:alpha val="43000"/>
                    </a:srgbClr>
                  </a:outerShdw>
                </a:effectLst>
                <a:latin typeface="Arial Narrow" panose="020B0606020202030204" pitchFamily="34" charset="0"/>
              </a:rPr>
              <a:t>Sostenible</a:t>
            </a:r>
          </a:p>
        </p:txBody>
      </p:sp>
      <p:sp>
        <p:nvSpPr>
          <p:cNvPr id="17" name="Rectángulo 16"/>
          <p:cNvSpPr/>
          <p:nvPr/>
        </p:nvSpPr>
        <p:spPr>
          <a:xfrm>
            <a:off x="623391" y="414992"/>
            <a:ext cx="10176799" cy="784830"/>
          </a:xfrm>
          <a:prstGeom prst="rect">
            <a:avLst/>
          </a:prstGeom>
        </p:spPr>
        <p:txBody>
          <a:bodyPr wrap="square">
            <a:spAutoFit/>
          </a:bodyPr>
          <a:lstStyle/>
          <a:p>
            <a:pPr algn="ctr" defTabSz="914400">
              <a:lnSpc>
                <a:spcPct val="90000"/>
              </a:lnSpc>
              <a:spcBef>
                <a:spcPct val="0"/>
              </a:spcBef>
            </a:pPr>
            <a:r>
              <a:rPr lang="es-CO" sz="2500" b="1" dirty="0">
                <a:solidFill>
                  <a:schemeClr val="accent1"/>
                </a:solidFill>
                <a:latin typeface="Century Gothic" panose="020B0502020202020204" pitchFamily="34" charset="0"/>
                <a:ea typeface="+mj-ea"/>
                <a:cs typeface="+mj-cs"/>
              </a:rPr>
              <a:t>NORMATIVIDAD DE LA AUDIENCIA PÚBLICA Y REGLAS DE PARTICIPACIÓN</a:t>
            </a:r>
          </a:p>
        </p:txBody>
      </p:sp>
    </p:spTree>
    <p:extLst>
      <p:ext uri="{BB962C8B-B14F-4D97-AF65-F5344CB8AC3E}">
        <p14:creationId xmlns:p14="http://schemas.microsoft.com/office/powerpoint/2010/main" val="401079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p:nvPr/>
        </p:nvPicPr>
        <p:blipFill rotWithShape="1">
          <a:blip r:embed="rId3" cstate="print">
            <a:extLst>
              <a:ext uri="{28A0092B-C50C-407E-A947-70E740481C1C}">
                <a14:useLocalDpi xmlns:a14="http://schemas.microsoft.com/office/drawing/2010/main" val="0"/>
              </a:ext>
            </a:extLst>
          </a:blip>
          <a:srcRect b="43321"/>
          <a:stretch/>
        </p:blipFill>
        <p:spPr>
          <a:xfrm>
            <a:off x="10821388" y="278529"/>
            <a:ext cx="1013449" cy="867901"/>
          </a:xfrm>
          <a:prstGeom prst="rect">
            <a:avLst/>
          </a:prstGeom>
        </p:spPr>
      </p:pic>
      <p:pic>
        <p:nvPicPr>
          <p:cNvPr id="8" name="Imagen 7"/>
          <p:cNvPicPr>
            <a:picLocks noChangeAspect="1"/>
          </p:cNvPicPr>
          <p:nvPr/>
        </p:nvPicPr>
        <p:blipFill rotWithShape="1">
          <a:blip r:embed="rId4">
            <a:extLst>
              <a:ext uri="{BEBA8EAE-BF5A-486C-A8C5-ECC9F3942E4B}">
                <a14:imgProps xmlns:a14="http://schemas.microsoft.com/office/drawing/2010/main">
                  <a14:imgLayer r:embed="rId5">
                    <a14:imgEffect>
                      <a14:backgroundRemoval t="0" b="100000" l="713" r="100000"/>
                    </a14:imgEffect>
                  </a14:imgLayer>
                </a14:imgProps>
              </a:ext>
            </a:extLst>
          </a:blip>
          <a:srcRect t="21482" b="20570"/>
          <a:stretch/>
        </p:blipFill>
        <p:spPr>
          <a:xfrm>
            <a:off x="10800191" y="1351850"/>
            <a:ext cx="1013449" cy="335163"/>
          </a:xfrm>
          <a:prstGeom prst="rect">
            <a:avLst/>
          </a:prstGeom>
        </p:spPr>
      </p:pic>
      <p:pic>
        <p:nvPicPr>
          <p:cNvPr id="9" name="Imagen 8"/>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Lst>
          </a:blip>
          <a:stretch>
            <a:fillRect/>
          </a:stretch>
        </p:blipFill>
        <p:spPr>
          <a:xfrm>
            <a:off x="10936938" y="1140483"/>
            <a:ext cx="307372" cy="235049"/>
          </a:xfrm>
          <a:prstGeom prst="rect">
            <a:avLst/>
          </a:prstGeom>
        </p:spPr>
      </p:pic>
      <p:sp>
        <p:nvSpPr>
          <p:cNvPr id="11" name="Rectángulo 10"/>
          <p:cNvSpPr/>
          <p:nvPr/>
        </p:nvSpPr>
        <p:spPr>
          <a:xfrm>
            <a:off x="10552150" y="1646964"/>
            <a:ext cx="1551924" cy="261610"/>
          </a:xfrm>
          <a:prstGeom prst="rect">
            <a:avLst/>
          </a:prstGeom>
          <a:noFill/>
        </p:spPr>
        <p:txBody>
          <a:bodyPr wrap="square" lIns="91440" tIns="45720" rIns="91440" bIns="45720">
            <a:spAutoFit/>
          </a:bodyPr>
          <a:lstStyle/>
          <a:p>
            <a:pPr algn="ctr"/>
            <a:r>
              <a:rPr lang="es-ES" sz="1100" b="1" dirty="0">
                <a:ln w="0"/>
                <a:solidFill>
                  <a:schemeClr val="accent5">
                    <a:lumMod val="75000"/>
                  </a:schemeClr>
                </a:solidFill>
                <a:effectLst>
                  <a:outerShdw blurRad="38100" dist="25400" dir="5400000" algn="ctr" rotWithShape="0">
                    <a:srgbClr val="6E747A">
                      <a:alpha val="43000"/>
                    </a:srgbClr>
                  </a:outerShdw>
                </a:effectLst>
                <a:latin typeface="Arial Narrow" panose="020B0606020202030204" pitchFamily="34" charset="0"/>
              </a:rPr>
              <a:t>Territorio</a:t>
            </a:r>
            <a:r>
              <a:rPr lang="es-ES" sz="1100" b="1" dirty="0">
                <a:ln w="0"/>
                <a:solidFill>
                  <a:schemeClr val="accent1"/>
                </a:solidFill>
                <a:effectLst>
                  <a:outerShdw blurRad="38100" dist="25400" dir="5400000" algn="ctr" rotWithShape="0">
                    <a:srgbClr val="6E747A">
                      <a:alpha val="43000"/>
                    </a:srgbClr>
                  </a:outerShdw>
                </a:effectLst>
                <a:latin typeface="Arial Narrow" panose="020B0606020202030204" pitchFamily="34" charset="0"/>
              </a:rPr>
              <a:t> </a:t>
            </a:r>
            <a:r>
              <a:rPr lang="es-ES" sz="1100" b="1" dirty="0">
                <a:ln w="0"/>
                <a:solidFill>
                  <a:srgbClr val="00B050"/>
                </a:solidFill>
                <a:effectLst>
                  <a:outerShdw blurRad="38100" dist="25400" dir="5400000" algn="ctr" rotWithShape="0">
                    <a:srgbClr val="6E747A">
                      <a:alpha val="43000"/>
                    </a:srgbClr>
                  </a:outerShdw>
                </a:effectLst>
                <a:latin typeface="Arial Narrow" panose="020B0606020202030204" pitchFamily="34" charset="0"/>
              </a:rPr>
              <a:t>Sostenible</a:t>
            </a:r>
          </a:p>
        </p:txBody>
      </p:sp>
      <p:sp>
        <p:nvSpPr>
          <p:cNvPr id="19" name="Rectángulo 18"/>
          <p:cNvSpPr/>
          <p:nvPr/>
        </p:nvSpPr>
        <p:spPr>
          <a:xfrm>
            <a:off x="623391" y="414992"/>
            <a:ext cx="10176799" cy="784830"/>
          </a:xfrm>
          <a:prstGeom prst="rect">
            <a:avLst/>
          </a:prstGeom>
        </p:spPr>
        <p:txBody>
          <a:bodyPr wrap="square">
            <a:spAutoFit/>
          </a:bodyPr>
          <a:lstStyle/>
          <a:p>
            <a:pPr algn="ctr" defTabSz="914400">
              <a:lnSpc>
                <a:spcPct val="90000"/>
              </a:lnSpc>
              <a:spcBef>
                <a:spcPct val="0"/>
              </a:spcBef>
            </a:pPr>
            <a:r>
              <a:rPr lang="es-CO" sz="2500" b="1" dirty="0">
                <a:solidFill>
                  <a:schemeClr val="accent1"/>
                </a:solidFill>
                <a:latin typeface="Century Gothic" panose="020B0502020202020204" pitchFamily="34" charset="0"/>
                <a:ea typeface="+mj-ea"/>
                <a:cs typeface="+mj-cs"/>
              </a:rPr>
              <a:t>NORMATIVIDAD DE LA AUDIENCIA PÚBLICA Y REGLAS DE PARTICIPACIÓN</a:t>
            </a:r>
          </a:p>
        </p:txBody>
      </p:sp>
      <p:sp>
        <p:nvSpPr>
          <p:cNvPr id="5" name="Rectángulo 4"/>
          <p:cNvSpPr/>
          <p:nvPr/>
        </p:nvSpPr>
        <p:spPr>
          <a:xfrm>
            <a:off x="623391" y="1582341"/>
            <a:ext cx="10081121" cy="5293757"/>
          </a:xfrm>
          <a:prstGeom prst="rect">
            <a:avLst/>
          </a:prstGeom>
        </p:spPr>
        <p:txBody>
          <a:bodyPr wrap="square">
            <a:spAutoFit/>
          </a:bodyPr>
          <a:lstStyle/>
          <a:p>
            <a:pPr algn="just"/>
            <a:r>
              <a:rPr lang="es-ES" sz="2000" b="1" dirty="0">
                <a:latin typeface="Century Gothic" panose="020B0502020202020204" pitchFamily="34" charset="0"/>
              </a:rPr>
              <a:t>ARTÍCULO 2.2.2.4.1.10.</a:t>
            </a:r>
            <a:r>
              <a:rPr lang="es-ES" sz="2000" dirty="0">
                <a:latin typeface="Century Gothic" panose="020B0502020202020204" pitchFamily="34" charset="0"/>
              </a:rPr>
              <a:t> Inscripciones. Las personas interesadas en intervenir en la audiencia pública, deberán inscribirse en la secretaría general o la dependencia que haga sus veces en las autoridades ambientales, alcaldías o personerías municipales, a través del formato que para tal efecto elaborará el Ministerio de Ambiente y Desarrollo Sostenible. En todos los casos deberán anexar un escrito relacionado con el objeto de la audiencia pública.</a:t>
            </a:r>
          </a:p>
          <a:p>
            <a:pPr algn="just"/>
            <a:endParaRPr lang="es-ES" sz="2000" dirty="0">
              <a:latin typeface="Century Gothic" panose="020B0502020202020204" pitchFamily="34" charset="0"/>
            </a:endParaRPr>
          </a:p>
          <a:p>
            <a:pPr algn="just"/>
            <a:r>
              <a:rPr lang="es-ES" sz="2000" b="1" dirty="0">
                <a:latin typeface="Century Gothic" panose="020B0502020202020204" pitchFamily="34" charset="0"/>
              </a:rPr>
              <a:t>PARÁGRAFO </a:t>
            </a:r>
            <a:r>
              <a:rPr lang="es-ES" sz="2000" dirty="0">
                <a:latin typeface="Century Gothic" panose="020B0502020202020204" pitchFamily="34" charset="0"/>
              </a:rPr>
              <a:t>. Las personas interesadas en intervenir en la audiencia pública, podrán realizar su inscripción a partir de la fijación del edicto al que se refiere el presente decreto y hasta con tres (3) días hábiles de antelación a la fecha de su celebración.</a:t>
            </a:r>
          </a:p>
          <a:p>
            <a:pPr algn="just"/>
            <a:endParaRPr lang="es-ES" sz="2000" b="0" i="0" dirty="0">
              <a:effectLst/>
              <a:latin typeface="Century Gothic" panose="020B0502020202020204" pitchFamily="34" charset="0"/>
            </a:endParaRPr>
          </a:p>
          <a:p>
            <a:pPr marL="285750" indent="-285750" algn="just">
              <a:buFont typeface="Arial" panose="020B0604020202020204" pitchFamily="34" charset="0"/>
              <a:buChar char="•"/>
            </a:pPr>
            <a:r>
              <a:rPr lang="es-ES" sz="2000" dirty="0">
                <a:latin typeface="Century Gothic" panose="020B0502020202020204" pitchFamily="34" charset="0"/>
                <a:ea typeface="Calibri" panose="020F0502020204030204" pitchFamily="34" charset="0"/>
                <a:cs typeface="ArialNarrow"/>
              </a:rPr>
              <a:t>Las inscripciones de las personas, naturales y/o jurídica, interesadas en intervenir en la Audiencia Publica Ambiental, se llevó a cabo en la Secretaria General de la CVS, desde </a:t>
            </a:r>
            <a:r>
              <a:rPr lang="es-ES" sz="2000" b="1" u="sng" dirty="0">
                <a:latin typeface="Century Gothic" panose="020B0502020202020204" pitchFamily="34" charset="0"/>
                <a:ea typeface="Calibri" panose="020F0502020204030204" pitchFamily="34" charset="0"/>
                <a:cs typeface="ArialNarrow"/>
              </a:rPr>
              <a:t>el día 25 de octubre de 2022 hasta el día 26 de enero de 2023 a las 6.00pm</a:t>
            </a:r>
            <a:r>
              <a:rPr lang="es-ES" sz="2000" dirty="0">
                <a:latin typeface="Century Gothic" panose="020B0502020202020204" pitchFamily="34" charset="0"/>
                <a:ea typeface="Calibri" panose="020F0502020204030204" pitchFamily="34" charset="0"/>
                <a:cs typeface="ArialNarrow"/>
              </a:rPr>
              <a:t>.</a:t>
            </a:r>
            <a:endParaRPr lang="es-CO" sz="2000" dirty="0">
              <a:latin typeface="Century Gothic" panose="020B0502020202020204" pitchFamily="34" charset="0"/>
              <a:ea typeface="Calibri" panose="020F0502020204030204" pitchFamily="34" charset="0"/>
              <a:cs typeface="ArialNarrow"/>
            </a:endParaRPr>
          </a:p>
          <a:p>
            <a:pPr algn="just"/>
            <a:endParaRPr lang="es-ES" b="0" i="0" dirty="0">
              <a:effectLst/>
            </a:endParaRPr>
          </a:p>
        </p:txBody>
      </p:sp>
    </p:spTree>
    <p:extLst>
      <p:ext uri="{BB962C8B-B14F-4D97-AF65-F5344CB8AC3E}">
        <p14:creationId xmlns:p14="http://schemas.microsoft.com/office/powerpoint/2010/main" val="3166208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p:nvPr/>
        </p:nvPicPr>
        <p:blipFill rotWithShape="1">
          <a:blip r:embed="rId3" cstate="print">
            <a:extLst>
              <a:ext uri="{28A0092B-C50C-407E-A947-70E740481C1C}">
                <a14:useLocalDpi xmlns:a14="http://schemas.microsoft.com/office/drawing/2010/main" val="0"/>
              </a:ext>
            </a:extLst>
          </a:blip>
          <a:srcRect b="43321"/>
          <a:stretch/>
        </p:blipFill>
        <p:spPr>
          <a:xfrm>
            <a:off x="10821388" y="278529"/>
            <a:ext cx="1013449" cy="867901"/>
          </a:xfrm>
          <a:prstGeom prst="rect">
            <a:avLst/>
          </a:prstGeom>
        </p:spPr>
      </p:pic>
      <p:pic>
        <p:nvPicPr>
          <p:cNvPr id="11" name="Imagen 10"/>
          <p:cNvPicPr>
            <a:picLocks noChangeAspect="1"/>
          </p:cNvPicPr>
          <p:nvPr/>
        </p:nvPicPr>
        <p:blipFill rotWithShape="1">
          <a:blip r:embed="rId4">
            <a:extLst>
              <a:ext uri="{BEBA8EAE-BF5A-486C-A8C5-ECC9F3942E4B}">
                <a14:imgProps xmlns:a14="http://schemas.microsoft.com/office/drawing/2010/main">
                  <a14:imgLayer r:embed="rId5">
                    <a14:imgEffect>
                      <a14:backgroundRemoval t="0" b="100000" l="713" r="100000"/>
                    </a14:imgEffect>
                  </a14:imgLayer>
                </a14:imgProps>
              </a:ext>
            </a:extLst>
          </a:blip>
          <a:srcRect t="21482" b="20570"/>
          <a:stretch/>
        </p:blipFill>
        <p:spPr>
          <a:xfrm>
            <a:off x="10800191" y="1351850"/>
            <a:ext cx="1013449" cy="335163"/>
          </a:xfrm>
          <a:prstGeom prst="rect">
            <a:avLst/>
          </a:prstGeom>
        </p:spPr>
      </p:pic>
      <p:pic>
        <p:nvPicPr>
          <p:cNvPr id="12" name="Imagen 11"/>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Lst>
          </a:blip>
          <a:stretch>
            <a:fillRect/>
          </a:stretch>
        </p:blipFill>
        <p:spPr>
          <a:xfrm>
            <a:off x="10936938" y="1140483"/>
            <a:ext cx="307372" cy="235049"/>
          </a:xfrm>
          <a:prstGeom prst="rect">
            <a:avLst/>
          </a:prstGeom>
        </p:spPr>
      </p:pic>
      <p:sp>
        <p:nvSpPr>
          <p:cNvPr id="13" name="Rectángulo 12"/>
          <p:cNvSpPr/>
          <p:nvPr/>
        </p:nvSpPr>
        <p:spPr>
          <a:xfrm>
            <a:off x="10552150" y="1646964"/>
            <a:ext cx="1551924" cy="261610"/>
          </a:xfrm>
          <a:prstGeom prst="rect">
            <a:avLst/>
          </a:prstGeom>
          <a:noFill/>
        </p:spPr>
        <p:txBody>
          <a:bodyPr wrap="square" lIns="91440" tIns="45720" rIns="91440" bIns="45720">
            <a:spAutoFit/>
          </a:bodyPr>
          <a:lstStyle/>
          <a:p>
            <a:pPr algn="ctr"/>
            <a:r>
              <a:rPr lang="es-ES" sz="1100" b="1" dirty="0">
                <a:ln w="0"/>
                <a:solidFill>
                  <a:schemeClr val="accent5">
                    <a:lumMod val="75000"/>
                  </a:schemeClr>
                </a:solidFill>
                <a:effectLst>
                  <a:outerShdw blurRad="38100" dist="25400" dir="5400000" algn="ctr" rotWithShape="0">
                    <a:srgbClr val="6E747A">
                      <a:alpha val="43000"/>
                    </a:srgbClr>
                  </a:outerShdw>
                </a:effectLst>
                <a:latin typeface="Arial Narrow" panose="020B0606020202030204" pitchFamily="34" charset="0"/>
              </a:rPr>
              <a:t>Territorio</a:t>
            </a:r>
            <a:r>
              <a:rPr lang="es-ES" sz="1100" b="1" dirty="0">
                <a:ln w="0"/>
                <a:solidFill>
                  <a:schemeClr val="accent1"/>
                </a:solidFill>
                <a:effectLst>
                  <a:outerShdw blurRad="38100" dist="25400" dir="5400000" algn="ctr" rotWithShape="0">
                    <a:srgbClr val="6E747A">
                      <a:alpha val="43000"/>
                    </a:srgbClr>
                  </a:outerShdw>
                </a:effectLst>
                <a:latin typeface="Arial Narrow" panose="020B0606020202030204" pitchFamily="34" charset="0"/>
              </a:rPr>
              <a:t> </a:t>
            </a:r>
            <a:r>
              <a:rPr lang="es-ES" sz="1100" b="1" dirty="0">
                <a:ln w="0"/>
                <a:solidFill>
                  <a:srgbClr val="00B050"/>
                </a:solidFill>
                <a:effectLst>
                  <a:outerShdw blurRad="38100" dist="25400" dir="5400000" algn="ctr" rotWithShape="0">
                    <a:srgbClr val="6E747A">
                      <a:alpha val="43000"/>
                    </a:srgbClr>
                  </a:outerShdw>
                </a:effectLst>
                <a:latin typeface="Arial Narrow" panose="020B0606020202030204" pitchFamily="34" charset="0"/>
              </a:rPr>
              <a:t>Sostenible</a:t>
            </a:r>
          </a:p>
        </p:txBody>
      </p:sp>
      <p:sp>
        <p:nvSpPr>
          <p:cNvPr id="14" name="CuadroTexto 13">
            <a:extLst>
              <a:ext uri="{FF2B5EF4-FFF2-40B4-BE49-F238E27FC236}">
                <a16:creationId xmlns:a16="http://schemas.microsoft.com/office/drawing/2014/main" id="{874DD642-9A8D-4457-9D4D-4011C9050D2F}"/>
              </a:ext>
            </a:extLst>
          </p:cNvPr>
          <p:cNvSpPr txBox="1"/>
          <p:nvPr/>
        </p:nvSpPr>
        <p:spPr>
          <a:xfrm>
            <a:off x="310528" y="1140483"/>
            <a:ext cx="10558036" cy="5509200"/>
          </a:xfrm>
          <a:prstGeom prst="rect">
            <a:avLst/>
          </a:prstGeom>
          <a:noFill/>
        </p:spPr>
        <p:txBody>
          <a:bodyPr wrap="square" rtlCol="0">
            <a:spAutoFit/>
          </a:bodyPr>
          <a:lstStyle/>
          <a:p>
            <a:pPr algn="just"/>
            <a:r>
              <a:rPr lang="es-ES" sz="1600" b="1" dirty="0">
                <a:latin typeface="Century Gothic" panose="020B0502020202020204" pitchFamily="34" charset="0"/>
              </a:rPr>
              <a:t>ARTÍCULO 2.2.2.4.1.12.</a:t>
            </a:r>
            <a:r>
              <a:rPr lang="es-ES" sz="1600" b="1" i="1" dirty="0">
                <a:latin typeface="Century Gothic" panose="020B0502020202020204" pitchFamily="34" charset="0"/>
              </a:rPr>
              <a:t> Participantes e intervinientes.</a:t>
            </a:r>
            <a:r>
              <a:rPr lang="es-ES" sz="1600" dirty="0">
                <a:latin typeface="Century Gothic" panose="020B0502020202020204" pitchFamily="34" charset="0"/>
              </a:rPr>
              <a:t> A la audiencia pública ambiental podrá asistir cualquier persona que así lo desee. No obstante solo podrán intervenir las siguientes personas:</a:t>
            </a:r>
          </a:p>
          <a:p>
            <a:pPr algn="just"/>
            <a:endParaRPr lang="es-ES" sz="1600" dirty="0">
              <a:latin typeface="Century Gothic" panose="020B0502020202020204" pitchFamily="34" charset="0"/>
            </a:endParaRPr>
          </a:p>
          <a:p>
            <a:pPr algn="just"/>
            <a:r>
              <a:rPr lang="es-ES" sz="1600" b="1" u="sng" dirty="0">
                <a:latin typeface="Century Gothic" panose="020B0502020202020204" pitchFamily="34" charset="0"/>
              </a:rPr>
              <a:t>Por derecho propio:</a:t>
            </a:r>
          </a:p>
          <a:p>
            <a:pPr algn="just"/>
            <a:r>
              <a:rPr lang="es-ES" sz="1600" dirty="0">
                <a:latin typeface="Century Gothic" panose="020B0502020202020204" pitchFamily="34" charset="0"/>
              </a:rPr>
              <a:t>1. Representante legal de la autoridad ambiental competente y los demás funcionarios que para tal efecto se deleguen o designen.</a:t>
            </a:r>
          </a:p>
          <a:p>
            <a:pPr algn="just"/>
            <a:r>
              <a:rPr lang="es-ES" sz="1600" dirty="0">
                <a:latin typeface="Century Gothic" panose="020B0502020202020204" pitchFamily="34" charset="0"/>
              </a:rPr>
              <a:t>2. Representante(s) de las personas naturales o jurídicas que hayan solicitado la realización de la audiencia.</a:t>
            </a:r>
          </a:p>
          <a:p>
            <a:pPr algn="just"/>
            <a:r>
              <a:rPr lang="es-ES" sz="1600" dirty="0">
                <a:latin typeface="Century Gothic" panose="020B0502020202020204" pitchFamily="34" charset="0"/>
              </a:rPr>
              <a:t>3. Procurador General de la Nación, el Procurador Delegado para Asuntos Ambientales y Agrarios o los Procuradores Judiciales Ambientales y Agrarios o sus delegados.</a:t>
            </a:r>
          </a:p>
          <a:p>
            <a:pPr algn="just"/>
            <a:r>
              <a:rPr lang="es-ES" sz="1600" dirty="0">
                <a:latin typeface="Century Gothic" panose="020B0502020202020204" pitchFamily="34" charset="0"/>
              </a:rPr>
              <a:t>4. Defensor del Pueblo o su delegado.</a:t>
            </a:r>
          </a:p>
          <a:p>
            <a:pPr algn="just"/>
            <a:r>
              <a:rPr lang="es-ES" sz="1600" dirty="0">
                <a:latin typeface="Century Gothic" panose="020B0502020202020204" pitchFamily="34" charset="0"/>
              </a:rPr>
              <a:t>5. Gobernador del departamento donde se encuentre o pretenda localizarse el proyecto o sus delegados.</a:t>
            </a:r>
          </a:p>
          <a:p>
            <a:pPr algn="just"/>
            <a:r>
              <a:rPr lang="es-ES" sz="1600" dirty="0">
                <a:latin typeface="Century Gothic" panose="020B0502020202020204" pitchFamily="34" charset="0"/>
              </a:rPr>
              <a:t>6. Alcalde del municipio donde se encuentre o pretenda desarrollarse el proyecto o sus delegados.</a:t>
            </a:r>
          </a:p>
          <a:p>
            <a:pPr algn="just"/>
            <a:r>
              <a:rPr lang="es-ES" sz="1600" dirty="0">
                <a:latin typeface="Century Gothic" panose="020B0502020202020204" pitchFamily="34" charset="0"/>
              </a:rPr>
              <a:t>7. Personero municipal o distrital o su delegado.</a:t>
            </a:r>
          </a:p>
          <a:p>
            <a:pPr algn="just"/>
            <a:r>
              <a:rPr lang="es-ES" sz="1600" dirty="0">
                <a:latin typeface="Century Gothic" panose="020B0502020202020204" pitchFamily="34" charset="0"/>
              </a:rPr>
              <a:t>8. Los representantes de las autoridades ambientales con jurisdicción en el sitio donde se desarrolla o pretende desarrollarse el proyecto, obra o actividad o sus delegados.</a:t>
            </a:r>
          </a:p>
          <a:p>
            <a:pPr algn="just"/>
            <a:r>
              <a:rPr lang="es-ES" sz="1600" dirty="0">
                <a:latin typeface="Century Gothic" panose="020B0502020202020204" pitchFamily="34" charset="0"/>
              </a:rPr>
              <a:t>9. Los directores de los institutos de investigación científica adscritos y vinculados al Ministerio de Ambiente y Desarrollo Sostenible o sus delegados.</a:t>
            </a:r>
          </a:p>
          <a:p>
            <a:pPr algn="just"/>
            <a:r>
              <a:rPr lang="es-ES" sz="1600" dirty="0">
                <a:latin typeface="Century Gothic" panose="020B0502020202020204" pitchFamily="34" charset="0"/>
              </a:rPr>
              <a:t>10. El peticionario de la licencia o permiso ambiental.</a:t>
            </a:r>
          </a:p>
          <a:p>
            <a:pPr algn="just"/>
            <a:endParaRPr lang="es-ES" sz="1600" dirty="0">
              <a:latin typeface="Century Gothic" panose="020B0502020202020204" pitchFamily="34" charset="0"/>
            </a:endParaRPr>
          </a:p>
          <a:p>
            <a:pPr algn="just"/>
            <a:r>
              <a:rPr lang="es-ES" sz="1600" u="sng" dirty="0">
                <a:latin typeface="Century Gothic" panose="020B0502020202020204" pitchFamily="34" charset="0"/>
              </a:rPr>
              <a:t>Las personas antes citadas no requerirán de inscripción previa. </a:t>
            </a:r>
            <a:endParaRPr lang="es-CO" sz="1600" b="1" u="sng" dirty="0">
              <a:latin typeface="Century Gothic" panose="020B0502020202020204" pitchFamily="34" charset="0"/>
            </a:endParaRPr>
          </a:p>
        </p:txBody>
      </p:sp>
      <p:sp>
        <p:nvSpPr>
          <p:cNvPr id="10" name="Rectángulo 9"/>
          <p:cNvSpPr/>
          <p:nvPr/>
        </p:nvSpPr>
        <p:spPr>
          <a:xfrm>
            <a:off x="623392" y="278244"/>
            <a:ext cx="10176799" cy="784830"/>
          </a:xfrm>
          <a:prstGeom prst="rect">
            <a:avLst/>
          </a:prstGeom>
        </p:spPr>
        <p:txBody>
          <a:bodyPr wrap="square">
            <a:spAutoFit/>
          </a:bodyPr>
          <a:lstStyle/>
          <a:p>
            <a:pPr algn="ctr" defTabSz="914400">
              <a:lnSpc>
                <a:spcPct val="90000"/>
              </a:lnSpc>
              <a:spcBef>
                <a:spcPct val="0"/>
              </a:spcBef>
            </a:pPr>
            <a:r>
              <a:rPr lang="es-CO" sz="2500" b="1" dirty="0">
                <a:solidFill>
                  <a:schemeClr val="accent1"/>
                </a:solidFill>
                <a:latin typeface="Century Gothic" panose="020B0502020202020204" pitchFamily="34" charset="0"/>
                <a:ea typeface="+mj-ea"/>
                <a:cs typeface="+mj-cs"/>
              </a:rPr>
              <a:t>NORMATIVIDAD DE LA AUDIENCIA PÚBLICA Y REGLAS DE PARTICIPACIÓN</a:t>
            </a:r>
          </a:p>
        </p:txBody>
      </p:sp>
    </p:spTree>
    <p:extLst>
      <p:ext uri="{BB962C8B-B14F-4D97-AF65-F5344CB8AC3E}">
        <p14:creationId xmlns:p14="http://schemas.microsoft.com/office/powerpoint/2010/main" val="392363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se">
  <a:themeElements>
    <a:clrScheme name="Base">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e">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Base</Template>
  <TotalTime>15104</TotalTime>
  <Words>2120</Words>
  <Application>Microsoft Office PowerPoint</Application>
  <PresentationFormat>Panorámica</PresentationFormat>
  <Paragraphs>111</Paragraphs>
  <Slides>13</Slides>
  <Notes>8</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Arial</vt:lpstr>
      <vt:lpstr>Arial Narrow</vt:lpstr>
      <vt:lpstr>Calibri</vt:lpstr>
      <vt:lpstr>Century Gothic</vt:lpstr>
      <vt:lpstr>Corbel</vt:lpstr>
      <vt:lpstr>Base</vt:lpstr>
      <vt:lpstr>Presentación de PowerPoint</vt:lpstr>
      <vt:lpstr>SOLICITUD DE AUDIENCIA PÚBLICA Y TRÁMITE OTORGADO</vt:lpstr>
      <vt:lpstr>VISITA TÉCNICA EFECTUADA POR CVS</vt:lpstr>
      <vt:lpstr>CONVOCATORIA DE LA AUDIENCIA PÚBLICA </vt:lpstr>
      <vt:lpstr>PUBLICACIÓN DEL EDICTO, DISPONIBILIDAD DE INFORMACIÓN E INSCRIPCIÓN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sig11</dc:creator>
  <cp:lastModifiedBy>CVS</cp:lastModifiedBy>
  <cp:revision>1522</cp:revision>
  <cp:lastPrinted>2022-09-09T13:07:33Z</cp:lastPrinted>
  <dcterms:created xsi:type="dcterms:W3CDTF">2013-02-14T15:48:52Z</dcterms:created>
  <dcterms:modified xsi:type="dcterms:W3CDTF">2023-02-06T16:02:31Z</dcterms:modified>
</cp:coreProperties>
</file>