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7" name="Date Placeholder 6"/>
          <p:cNvSpPr>
            <a:spLocks noGrp="1"/>
          </p:cNvSpPr>
          <p:nvPr>
            <p:ph type="dt" sz="half" idx="10"/>
          </p:nvPr>
        </p:nvSpPr>
        <p:spPr/>
        <p:txBody>
          <a:bodyPr/>
          <a:lstStyle/>
          <a:p>
            <a:fld id="{BD6C9ED7-9DEE-384A-B2B5-0A4C3666F1FF}" type="datetimeFigureOut">
              <a:rPr lang="es-CO" smtClean="0"/>
              <a:t>06/02/2023</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134832707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D6C9ED7-9DEE-384A-B2B5-0A4C3666F1FF}" type="datetimeFigureOut">
              <a:rPr lang="es-CO" smtClean="0"/>
              <a:t>06/02/2023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3933059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D6C9ED7-9DEE-384A-B2B5-0A4C3666F1FF}" type="datetimeFigureOut">
              <a:rPr lang="es-CO" smtClean="0"/>
              <a:t>06/02/2023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1623323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BD6C9ED7-9DEE-384A-B2B5-0A4C3666F1FF}" type="datetimeFigureOut">
              <a:rPr lang="es-CO" smtClean="0"/>
              <a:t>06/02/2023</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1257314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7" name="Date Placeholder 6"/>
          <p:cNvSpPr>
            <a:spLocks noGrp="1"/>
          </p:cNvSpPr>
          <p:nvPr>
            <p:ph type="dt" sz="half" idx="10"/>
          </p:nvPr>
        </p:nvSpPr>
        <p:spPr/>
        <p:txBody>
          <a:bodyPr/>
          <a:lstStyle/>
          <a:p>
            <a:fld id="{BD6C9ED7-9DEE-384A-B2B5-0A4C3666F1FF}" type="datetimeFigureOut">
              <a:rPr lang="es-CO" smtClean="0"/>
              <a:t>06/02/2023</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36106508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8" name="Date Placeholder 7"/>
          <p:cNvSpPr>
            <a:spLocks noGrp="1"/>
          </p:cNvSpPr>
          <p:nvPr>
            <p:ph type="dt" sz="half" idx="10"/>
          </p:nvPr>
        </p:nvSpPr>
        <p:spPr/>
        <p:txBody>
          <a:bodyPr/>
          <a:lstStyle/>
          <a:p>
            <a:fld id="{BD6C9ED7-9DEE-384A-B2B5-0A4C3666F1FF}" type="datetimeFigureOut">
              <a:rPr lang="es-CO" smtClean="0"/>
              <a:t>06/02/2023</a:t>
            </a:fld>
            <a:endParaRPr lang="es-CO"/>
          </a:p>
        </p:txBody>
      </p:sp>
      <p:sp>
        <p:nvSpPr>
          <p:cNvPr id="9" name="Footer Placeholder 8"/>
          <p:cNvSpPr>
            <a:spLocks noGrp="1"/>
          </p:cNvSpPr>
          <p:nvPr>
            <p:ph type="ftr" sz="quarter" idx="11"/>
          </p:nvPr>
        </p:nvSpPr>
        <p:spPr/>
        <p:txBody>
          <a:bodyPr/>
          <a:lstStyle/>
          <a:p>
            <a:endParaRPr lang="es-CO"/>
          </a:p>
        </p:txBody>
      </p:sp>
      <p:sp>
        <p:nvSpPr>
          <p:cNvPr id="10" name="Slide Number Placeholder 9"/>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640431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7" name="Date Placeholder 6"/>
          <p:cNvSpPr>
            <a:spLocks noGrp="1"/>
          </p:cNvSpPr>
          <p:nvPr>
            <p:ph type="dt" sz="half" idx="10"/>
          </p:nvPr>
        </p:nvSpPr>
        <p:spPr/>
        <p:txBody>
          <a:bodyPr/>
          <a:lstStyle/>
          <a:p>
            <a:fld id="{BD6C9ED7-9DEE-384A-B2B5-0A4C3666F1FF}" type="datetimeFigureOut">
              <a:rPr lang="es-CO" smtClean="0"/>
              <a:t>06/02/2023</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8006445-9BE7-A84C-B9AA-277F1E1FE54C}" type="slidenum">
              <a:rPr lang="es-CO" smtClean="0"/>
              <a:t>‹Nº›</a:t>
            </a:fld>
            <a:endParaRPr lang="es-CO"/>
          </a:p>
        </p:txBody>
      </p:sp>
      <p:sp>
        <p:nvSpPr>
          <p:cNvPr id="10" name="Title 9"/>
          <p:cNvSpPr>
            <a:spLocks noGrp="1"/>
          </p:cNvSpPr>
          <p:nvPr>
            <p:ph type="title"/>
          </p:nvPr>
        </p:nvSpPr>
        <p:spPr/>
        <p:txBody>
          <a:bodyPr/>
          <a:lstStyle/>
          <a:p>
            <a:r>
              <a:rPr lang="es-MX"/>
              <a:t>Haz clic para modificar el estilo de título del patrón</a:t>
            </a:r>
            <a:endParaRPr lang="en-US" dirty="0"/>
          </a:p>
        </p:txBody>
      </p:sp>
    </p:spTree>
    <p:extLst>
      <p:ext uri="{BB962C8B-B14F-4D97-AF65-F5344CB8AC3E}">
        <p14:creationId xmlns:p14="http://schemas.microsoft.com/office/powerpoint/2010/main" val="1146675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BD6C9ED7-9DEE-384A-B2B5-0A4C3666F1FF}" type="datetimeFigureOut">
              <a:rPr lang="es-CO" smtClean="0"/>
              <a:t>06/02/2023</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481937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6C9ED7-9DEE-384A-B2B5-0A4C3666F1FF}" type="datetimeFigureOut">
              <a:rPr lang="es-CO" smtClean="0"/>
              <a:t>06/02/2023</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312109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MX"/>
              <a:t>Haz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9" name="Date Placeholder 8"/>
          <p:cNvSpPr>
            <a:spLocks noGrp="1"/>
          </p:cNvSpPr>
          <p:nvPr>
            <p:ph type="dt" sz="half" idx="10"/>
          </p:nvPr>
        </p:nvSpPr>
        <p:spPr/>
        <p:txBody>
          <a:bodyPr/>
          <a:lstStyle/>
          <a:p>
            <a:fld id="{BD6C9ED7-9DEE-384A-B2B5-0A4C3666F1FF}" type="datetimeFigureOut">
              <a:rPr lang="es-CO" smtClean="0"/>
              <a:t>06/02/2023</a:t>
            </a:fld>
            <a:endParaRPr lang="es-CO"/>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CO"/>
          </a:p>
        </p:txBody>
      </p:sp>
      <p:sp>
        <p:nvSpPr>
          <p:cNvPr id="11" name="Slide Number Placeholder 10"/>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83687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D6C9ED7-9DEE-384A-B2B5-0A4C3666F1FF}" type="datetimeFigureOut">
              <a:rPr lang="es-CO" smtClean="0"/>
              <a:t>06/02/2023</a:t>
            </a:fld>
            <a:endParaRPr lang="es-CO"/>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CO"/>
          </a:p>
        </p:txBody>
      </p:sp>
      <p:sp>
        <p:nvSpPr>
          <p:cNvPr id="10" name="Slide Number Placeholder 9"/>
          <p:cNvSpPr>
            <a:spLocks noGrp="1"/>
          </p:cNvSpPr>
          <p:nvPr>
            <p:ph type="sldNum" sz="quarter" idx="12"/>
          </p:nvPr>
        </p:nvSpPr>
        <p:spPr/>
        <p:txBody>
          <a:bodyPr/>
          <a:lstStyle/>
          <a:p>
            <a:fld id="{58006445-9BE7-A84C-B9AA-277F1E1FE54C}" type="slidenum">
              <a:rPr lang="es-CO" smtClean="0"/>
              <a:t>‹Nº›</a:t>
            </a:fld>
            <a:endParaRPr lang="es-CO"/>
          </a:p>
        </p:txBody>
      </p:sp>
    </p:spTree>
    <p:extLst>
      <p:ext uri="{BB962C8B-B14F-4D97-AF65-F5344CB8AC3E}">
        <p14:creationId xmlns:p14="http://schemas.microsoft.com/office/powerpoint/2010/main" val="3777313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D6C9ED7-9DEE-384A-B2B5-0A4C3666F1FF}" type="datetimeFigureOut">
              <a:rPr lang="es-CO" smtClean="0"/>
              <a:t>06/02/2023</a:t>
            </a:fld>
            <a:endParaRPr lang="es-CO"/>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CO"/>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8006445-9BE7-A84C-B9AA-277F1E1FE54C}" type="slidenum">
              <a:rPr lang="es-CO" smtClean="0"/>
              <a:t>‹Nº›</a:t>
            </a:fld>
            <a:endParaRPr lang="es-CO"/>
          </a:p>
        </p:txBody>
      </p:sp>
    </p:spTree>
    <p:extLst>
      <p:ext uri="{BB962C8B-B14F-4D97-AF65-F5344CB8AC3E}">
        <p14:creationId xmlns:p14="http://schemas.microsoft.com/office/powerpoint/2010/main" val="3474486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2462F8-F8E6-E209-D6D7-013E42130A22}"/>
              </a:ext>
            </a:extLst>
          </p:cNvPr>
          <p:cNvSpPr>
            <a:spLocks noGrp="1"/>
          </p:cNvSpPr>
          <p:nvPr>
            <p:ph type="ctrTitle"/>
          </p:nvPr>
        </p:nvSpPr>
        <p:spPr>
          <a:xfrm>
            <a:off x="5498590" y="988741"/>
            <a:ext cx="5888754" cy="4880518"/>
          </a:xfrm>
          <a:noFill/>
          <a:ln>
            <a:noFill/>
          </a:ln>
        </p:spPr>
        <p:txBody>
          <a:bodyPr wrap="square">
            <a:normAutofit/>
          </a:bodyPr>
          <a:lstStyle/>
          <a:p>
            <a:pPr algn="l"/>
            <a:r>
              <a:rPr lang="es-CO" sz="4800">
                <a:solidFill>
                  <a:schemeClr val="tx1"/>
                </a:solidFill>
              </a:rPr>
              <a:t>Observaciones al proceso licenciatario</a:t>
            </a:r>
          </a:p>
        </p:txBody>
      </p:sp>
      <p:sp>
        <p:nvSpPr>
          <p:cNvPr id="7" name="Rectangle 6">
            <a:extLst>
              <a:ext uri="{FF2B5EF4-FFF2-40B4-BE49-F238E27FC236}">
                <a16:creationId xmlns:a16="http://schemas.microsoft.com/office/drawing/2014/main" id="{6E5BD17F-C95C-40ED-8D04-03295D46FD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bg2">
              <a:alpha val="8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Rectangle 8">
            <a:extLst>
              <a:ext uri="{FF2B5EF4-FFF2-40B4-BE49-F238E27FC236}">
                <a16:creationId xmlns:a16="http://schemas.microsoft.com/office/drawing/2014/main" id="{4203DEB5-0B19-4F8E-84E2-00F5861C96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321564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3779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7EC7370-FF9F-4131-8812-2123F5D9D4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315"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3377563-4FF6-4DD0-B84A-CFBB8D7831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907"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F62086B6-4DAE-FF6D-5DFB-A8CDE62FD5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293919" y="1293275"/>
            <a:ext cx="2995575" cy="4279392"/>
          </a:xfrm>
          <a:prstGeom prst="rect">
            <a:avLst/>
          </a:prstGeom>
          <a:noFill/>
        </p:spPr>
      </p:pic>
      <p:sp>
        <p:nvSpPr>
          <p:cNvPr id="3" name="Marcador de contenido 2">
            <a:extLst>
              <a:ext uri="{FF2B5EF4-FFF2-40B4-BE49-F238E27FC236}">
                <a16:creationId xmlns:a16="http://schemas.microsoft.com/office/drawing/2014/main" id="{9FBE17ED-E0DE-0FD7-9FE9-45B935877829}"/>
              </a:ext>
            </a:extLst>
          </p:cNvPr>
          <p:cNvSpPr>
            <a:spLocks noGrp="1"/>
          </p:cNvSpPr>
          <p:nvPr>
            <p:ph idx="1"/>
          </p:nvPr>
        </p:nvSpPr>
        <p:spPr>
          <a:xfrm>
            <a:off x="5265776" y="1797397"/>
            <a:ext cx="5963317" cy="3263206"/>
          </a:xfrm>
        </p:spPr>
        <p:txBody>
          <a:bodyPr>
            <a:normAutofit/>
          </a:bodyPr>
          <a:lstStyle/>
          <a:p>
            <a:pPr algn="just"/>
            <a:r>
              <a:rPr lang="es-CO" i="1" dirty="0">
                <a:effectLst/>
                <a:ea typeface="Calibri" panose="020F0502020204030204" pitchFamily="34" charset="0"/>
                <a:cs typeface="Times New Roman" panose="02020603050405020304" pitchFamily="18" charset="0"/>
              </a:rPr>
              <a:t>Es importante, tener de conocimiento bajo que términos de referencia la administración municipal otorga uso del suelo para la operación del relleno sanitario de la empresa SIEMPRE LIMPIO DEL CARIBE S.A.S.E.S.P., para determinar si en dicho proceso si tuvo presente la EEP del municipio y la justificación del porque no consideraron las rondas de protección hídricas estipuladas como determinantes ambientales en el área de proyecto. No hay claridad sobre el tratamiento o manejo ambiental que se le dará a la franja de protección dentro de los estudios presentados por la empresa SIEMPRE LIMPIO DEL CARIBE S.A.S.E.S.P</a:t>
            </a:r>
            <a:r>
              <a:rPr lang="es-CO" dirty="0">
                <a:effectLst/>
              </a:rPr>
              <a:t> </a:t>
            </a:r>
            <a:endParaRPr lang="es-CO" dirty="0"/>
          </a:p>
        </p:txBody>
      </p:sp>
    </p:spTree>
    <p:extLst>
      <p:ext uri="{BB962C8B-B14F-4D97-AF65-F5344CB8AC3E}">
        <p14:creationId xmlns:p14="http://schemas.microsoft.com/office/powerpoint/2010/main" val="1452059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ABB9CE-8AA2-988B-8B73-01DFBB589321}"/>
              </a:ext>
            </a:extLst>
          </p:cNvPr>
          <p:cNvSpPr>
            <a:spLocks noGrp="1"/>
          </p:cNvSpPr>
          <p:nvPr>
            <p:ph type="title"/>
          </p:nvPr>
        </p:nvSpPr>
        <p:spPr/>
        <p:txBody>
          <a:bodyPr/>
          <a:lstStyle/>
          <a:p>
            <a:r>
              <a:rPr lang="es-CO" dirty="0"/>
              <a:t>Violación a la norma</a:t>
            </a:r>
          </a:p>
        </p:txBody>
      </p:sp>
      <p:sp>
        <p:nvSpPr>
          <p:cNvPr id="3" name="Marcador de contenido 2">
            <a:extLst>
              <a:ext uri="{FF2B5EF4-FFF2-40B4-BE49-F238E27FC236}">
                <a16:creationId xmlns:a16="http://schemas.microsoft.com/office/drawing/2014/main" id="{904ABC97-B098-F0DE-51F7-FAE1654EA7A7}"/>
              </a:ext>
            </a:extLst>
          </p:cNvPr>
          <p:cNvSpPr>
            <a:spLocks noGrp="1"/>
          </p:cNvSpPr>
          <p:nvPr>
            <p:ph idx="1"/>
          </p:nvPr>
        </p:nvSpPr>
        <p:spPr/>
        <p:txBody>
          <a:bodyPr>
            <a:normAutofit/>
          </a:bodyPr>
          <a:lstStyle/>
          <a:p>
            <a:pPr algn="just"/>
            <a:r>
              <a:rPr lang="es-CO" sz="2000" dirty="0">
                <a:effectLst/>
                <a:ea typeface="Calibri" panose="020F0502020204030204" pitchFamily="34" charset="0"/>
                <a:cs typeface="Times New Roman" panose="02020603050405020304" pitchFamily="18" charset="0"/>
              </a:rPr>
              <a:t>El artículo 3 del decreto 1449 de 1977 en el literal b del numeral 1, mismo que manifiesta la obligación que existe en relación a la protección y conservación de los bosques, en especial lo concerniente a: “</a:t>
            </a:r>
            <a:r>
              <a:rPr lang="es-CO" sz="2000" i="1" dirty="0">
                <a:effectLst/>
                <a:ea typeface="Calibri" panose="020F0502020204030204" pitchFamily="34" charset="0"/>
                <a:cs typeface="Times New Roman" panose="02020603050405020304" pitchFamily="18" charset="0"/>
              </a:rPr>
              <a:t>Una faja no inferior a 30 metros de ancha, paralela a las líneas de mareas máximas, a cada lado de los cauces de los ríos, quebradas y arroyos, sean permanentes o no, y alrededor de los lagos o depósitos de agua.”</a:t>
            </a:r>
            <a:r>
              <a:rPr lang="es-CO" sz="2000" dirty="0">
                <a:effectLst/>
              </a:rPr>
              <a:t> </a:t>
            </a:r>
            <a:endParaRPr lang="es-CO" sz="2000" dirty="0"/>
          </a:p>
        </p:txBody>
      </p:sp>
    </p:spTree>
    <p:extLst>
      <p:ext uri="{BB962C8B-B14F-4D97-AF65-F5344CB8AC3E}">
        <p14:creationId xmlns:p14="http://schemas.microsoft.com/office/powerpoint/2010/main" val="3934048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3F77AE-3C39-D1A4-C7A1-53183EF852E1}"/>
              </a:ext>
            </a:extLst>
          </p:cNvPr>
          <p:cNvSpPr>
            <a:spLocks noGrp="1"/>
          </p:cNvSpPr>
          <p:nvPr>
            <p:ph type="title"/>
          </p:nvPr>
        </p:nvSpPr>
        <p:spPr>
          <a:xfrm>
            <a:off x="804672" y="978776"/>
            <a:ext cx="5925310" cy="1174991"/>
          </a:xfrm>
        </p:spPr>
        <p:txBody>
          <a:bodyPr>
            <a:normAutofit/>
          </a:bodyPr>
          <a:lstStyle/>
          <a:p>
            <a:r>
              <a:rPr lang="es-CO" sz="2400"/>
              <a:t>¿gestión del riesgo?</a:t>
            </a:r>
          </a:p>
        </p:txBody>
      </p:sp>
      <p:sp>
        <p:nvSpPr>
          <p:cNvPr id="3" name="Marcador de contenido 2">
            <a:extLst>
              <a:ext uri="{FF2B5EF4-FFF2-40B4-BE49-F238E27FC236}">
                <a16:creationId xmlns:a16="http://schemas.microsoft.com/office/drawing/2014/main" id="{887AB755-BB4A-BCE1-6D8A-BD7977C7DC6B}"/>
              </a:ext>
            </a:extLst>
          </p:cNvPr>
          <p:cNvSpPr>
            <a:spLocks noGrp="1"/>
          </p:cNvSpPr>
          <p:nvPr>
            <p:ph idx="1"/>
          </p:nvPr>
        </p:nvSpPr>
        <p:spPr>
          <a:xfrm>
            <a:off x="804672" y="2640692"/>
            <a:ext cx="5925310" cy="3255252"/>
          </a:xfrm>
        </p:spPr>
        <p:txBody>
          <a:bodyPr>
            <a:normAutofit/>
          </a:bodyPr>
          <a:lstStyle/>
          <a:p>
            <a:pPr algn="just"/>
            <a:r>
              <a:rPr lang="es-CO" dirty="0">
                <a:ea typeface="Calibri" panose="020F0502020204030204" pitchFamily="34" charset="0"/>
                <a:cs typeface="Times New Roman" panose="02020603050405020304" pitchFamily="18" charset="0"/>
              </a:rPr>
              <a:t>S</a:t>
            </a:r>
            <a:r>
              <a:rPr lang="es-CO" dirty="0">
                <a:effectLst/>
                <a:ea typeface="Calibri" panose="020F0502020204030204" pitchFamily="34" charset="0"/>
                <a:cs typeface="Times New Roman" panose="02020603050405020304" pitchFamily="18" charset="0"/>
              </a:rPr>
              <a:t>e denota que en la documentación aportada que no se aportó un estudio concerniente a   la gestión del riesgo a escala de ingeniería o detalla que permiso determina si lo riesgos del proyecto son o no son mitigables</a:t>
            </a:r>
            <a:r>
              <a:rPr lang="es-CO" dirty="0">
                <a:effectLst/>
              </a:rPr>
              <a:t> </a:t>
            </a:r>
          </a:p>
          <a:p>
            <a:pPr algn="just"/>
            <a:r>
              <a:rPr lang="es-CO" dirty="0">
                <a:ea typeface="Calibri" panose="020F0502020204030204" pitchFamily="34" charset="0"/>
                <a:cs typeface="Times New Roman" panose="02020603050405020304" pitchFamily="18" charset="0"/>
              </a:rPr>
              <a:t>E</a:t>
            </a:r>
            <a:r>
              <a:rPr lang="es-CO" dirty="0">
                <a:effectLst/>
                <a:ea typeface="Calibri" panose="020F0502020204030204" pitchFamily="34" charset="0"/>
                <a:cs typeface="Times New Roman" panose="02020603050405020304" pitchFamily="18" charset="0"/>
              </a:rPr>
              <a:t>ste tipo de estudios </a:t>
            </a:r>
            <a:r>
              <a:rPr lang="es-CO" b="1" u="sng" dirty="0">
                <a:effectLst/>
                <a:ea typeface="Calibri" panose="020F0502020204030204" pitchFamily="34" charset="0"/>
                <a:cs typeface="Times New Roman" panose="02020603050405020304" pitchFamily="18" charset="0"/>
              </a:rPr>
              <a:t>SON OBLIGATORIOS</a:t>
            </a:r>
            <a:r>
              <a:rPr lang="es-CO" u="sng" dirty="0">
                <a:effectLst/>
                <a:ea typeface="Calibri" panose="020F0502020204030204" pitchFamily="34" charset="0"/>
                <a:cs typeface="Times New Roman" panose="02020603050405020304" pitchFamily="18" charset="0"/>
              </a:rPr>
              <a:t>  </a:t>
            </a:r>
            <a:r>
              <a:rPr lang="es-CO" dirty="0">
                <a:effectLst/>
                <a:ea typeface="Calibri" panose="020F0502020204030204" pitchFamily="34" charset="0"/>
                <a:cs typeface="Times New Roman" panose="02020603050405020304" pitchFamily="18" charset="0"/>
              </a:rPr>
              <a:t>como requisito mínimo para otorgar el permiso conforme a lo dispuesto en el artículo 2.3.2.3.9 del decreto 1784 de 2017.</a:t>
            </a:r>
            <a:r>
              <a:rPr lang="es-CO" dirty="0">
                <a:effectLst/>
              </a:rPr>
              <a:t> </a:t>
            </a:r>
          </a:p>
          <a:p>
            <a:endParaRPr lang="es-CO" dirty="0"/>
          </a:p>
        </p:txBody>
      </p:sp>
      <p:pic>
        <p:nvPicPr>
          <p:cNvPr id="4" name="Imagen 3">
            <a:extLst>
              <a:ext uri="{FF2B5EF4-FFF2-40B4-BE49-F238E27FC236}">
                <a16:creationId xmlns:a16="http://schemas.microsoft.com/office/drawing/2014/main" id="{D586E420-E44B-F712-02B3-D148A5D5C9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0" r="2074"/>
          <a:stretch/>
        </p:blipFill>
        <p:spPr bwMode="auto">
          <a:xfrm>
            <a:off x="7534654" y="10"/>
            <a:ext cx="4657345" cy="6857990"/>
          </a:xfrm>
          <a:prstGeom prst="rect">
            <a:avLst/>
          </a:prstGeom>
          <a:noFill/>
        </p:spPr>
      </p:pic>
    </p:spTree>
    <p:extLst>
      <p:ext uri="{BB962C8B-B14F-4D97-AF65-F5344CB8AC3E}">
        <p14:creationId xmlns:p14="http://schemas.microsoft.com/office/powerpoint/2010/main" val="1595960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9D1EC2-F709-887A-FF4E-3BF53B1D7AB3}"/>
              </a:ext>
            </a:extLst>
          </p:cNvPr>
          <p:cNvSpPr>
            <a:spLocks noGrp="1"/>
          </p:cNvSpPr>
          <p:nvPr>
            <p:ph type="title"/>
          </p:nvPr>
        </p:nvSpPr>
        <p:spPr>
          <a:xfrm>
            <a:off x="5445496" y="978776"/>
            <a:ext cx="5925310" cy="1174991"/>
          </a:xfrm>
        </p:spPr>
        <p:txBody>
          <a:bodyPr>
            <a:normAutofit/>
          </a:bodyPr>
          <a:lstStyle/>
          <a:p>
            <a:r>
              <a:rPr lang="es-CO" sz="2400"/>
              <a:t>¿Por qué sugerir y no obligar?</a:t>
            </a:r>
          </a:p>
        </p:txBody>
      </p:sp>
      <p:pic>
        <p:nvPicPr>
          <p:cNvPr id="4" name="Imagen 3">
            <a:extLst>
              <a:ext uri="{FF2B5EF4-FFF2-40B4-BE49-F238E27FC236}">
                <a16:creationId xmlns:a16="http://schemas.microsoft.com/office/drawing/2014/main" id="{ACE7B9B5-A9A7-08DE-8541-92EF9BEAB7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1" r="2074"/>
          <a:stretch/>
        </p:blipFill>
        <p:spPr bwMode="auto">
          <a:xfrm>
            <a:off x="20" y="10"/>
            <a:ext cx="4657325" cy="6857990"/>
          </a:xfrm>
          <a:prstGeom prst="rect">
            <a:avLst/>
          </a:prstGeom>
          <a:noFill/>
        </p:spPr>
      </p:pic>
      <p:sp>
        <p:nvSpPr>
          <p:cNvPr id="3" name="Marcador de contenido 2">
            <a:extLst>
              <a:ext uri="{FF2B5EF4-FFF2-40B4-BE49-F238E27FC236}">
                <a16:creationId xmlns:a16="http://schemas.microsoft.com/office/drawing/2014/main" id="{66AA742D-16F1-C66D-6578-C12719437207}"/>
              </a:ext>
            </a:extLst>
          </p:cNvPr>
          <p:cNvSpPr>
            <a:spLocks noGrp="1"/>
          </p:cNvSpPr>
          <p:nvPr>
            <p:ph idx="1"/>
          </p:nvPr>
        </p:nvSpPr>
        <p:spPr>
          <a:xfrm>
            <a:off x="5445496" y="2640692"/>
            <a:ext cx="5925310" cy="3255252"/>
          </a:xfrm>
        </p:spPr>
        <p:txBody>
          <a:bodyPr>
            <a:normAutofit/>
          </a:bodyPr>
          <a:lstStyle/>
          <a:p>
            <a:pPr algn="just">
              <a:lnSpc>
                <a:spcPct val="90000"/>
              </a:lnSpc>
            </a:pPr>
            <a:r>
              <a:rPr lang="es-CO" sz="1700" dirty="0">
                <a:effectLst/>
                <a:ea typeface="Calibri" panose="020F0502020204030204" pitchFamily="34" charset="0"/>
                <a:cs typeface="Times New Roman" panose="02020603050405020304" pitchFamily="18" charset="0"/>
              </a:rPr>
              <a:t>la CVS en la licencia se limitó únicamente a hacer una </a:t>
            </a:r>
            <a:r>
              <a:rPr lang="es-CO" sz="1700" b="1" u="sng" dirty="0">
                <a:effectLst/>
                <a:ea typeface="Calibri" panose="020F0502020204030204" pitchFamily="34" charset="0"/>
                <a:cs typeface="Times New Roman" panose="02020603050405020304" pitchFamily="18" charset="0"/>
              </a:rPr>
              <a:t>sugerencia</a:t>
            </a:r>
            <a:r>
              <a:rPr lang="es-CO" sz="1700" dirty="0">
                <a:effectLst/>
                <a:ea typeface="Calibri" panose="020F0502020204030204" pitchFamily="34" charset="0"/>
                <a:cs typeface="Times New Roman" panose="02020603050405020304" pitchFamily="18" charset="0"/>
              </a:rPr>
              <a:t> para que se tomen las medidas de manejo especial necesarias y no obligar</a:t>
            </a:r>
            <a:r>
              <a:rPr lang="es-CO" sz="1700" dirty="0">
                <a:ea typeface="Calibri" panose="020F0502020204030204" pitchFamily="34" charset="0"/>
                <a:cs typeface="Times New Roman" panose="02020603050405020304" pitchFamily="18" charset="0"/>
              </a:rPr>
              <a:t>.</a:t>
            </a:r>
          </a:p>
          <a:p>
            <a:pPr algn="just">
              <a:lnSpc>
                <a:spcPct val="90000"/>
              </a:lnSpc>
            </a:pPr>
            <a:r>
              <a:rPr lang="es-CO" sz="1700" b="1" i="1" dirty="0">
                <a:effectLst/>
                <a:ea typeface="Calibri" panose="020F0502020204030204" pitchFamily="34" charset="0"/>
                <a:cs typeface="Times New Roman" panose="02020603050405020304" pitchFamily="18" charset="0"/>
              </a:rPr>
              <a:t>Del hecho de solo sugerir la necesidad de tomar medidas necesarias para el proyecto y no obligar, no solo pone en vulnerabilidad el proyecto, sino que pone en riesgo alto la degradación del medio ambiente de las áreas adyacentes y propias del área de proyecto, no evaluó los impactos asociados a la inestabilidad del proyecto conforme a una posibilidad eventual de un desastre natural, debido al uso y las cargas que se estarán manejando y por estar en una zona considerada de amenaza media por movimientos en masa. </a:t>
            </a:r>
            <a:endParaRPr lang="es-CO" sz="1700" dirty="0">
              <a:effectLst/>
              <a:ea typeface="Calibri" panose="020F0502020204030204" pitchFamily="34" charset="0"/>
              <a:cs typeface="Times New Roman" panose="02020603050405020304" pitchFamily="18" charset="0"/>
            </a:endParaRPr>
          </a:p>
          <a:p>
            <a:pPr>
              <a:lnSpc>
                <a:spcPct val="90000"/>
              </a:lnSpc>
            </a:pPr>
            <a:endParaRPr lang="es-CO" sz="1700" dirty="0"/>
          </a:p>
        </p:txBody>
      </p:sp>
    </p:spTree>
    <p:extLst>
      <p:ext uri="{BB962C8B-B14F-4D97-AF65-F5344CB8AC3E}">
        <p14:creationId xmlns:p14="http://schemas.microsoft.com/office/powerpoint/2010/main" val="530423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6A05DD-F573-F516-6DC6-C765C563992D}"/>
              </a:ext>
            </a:extLst>
          </p:cNvPr>
          <p:cNvSpPr>
            <a:spLocks noGrp="1"/>
          </p:cNvSpPr>
          <p:nvPr>
            <p:ph type="title"/>
          </p:nvPr>
        </p:nvSpPr>
        <p:spPr>
          <a:xfrm>
            <a:off x="5381807" y="964692"/>
            <a:ext cx="5894832" cy="1188720"/>
          </a:xfrm>
        </p:spPr>
        <p:txBody>
          <a:bodyPr>
            <a:normAutofit/>
          </a:bodyPr>
          <a:lstStyle/>
          <a:p>
            <a:r>
              <a:rPr lang="es-CO" dirty="0"/>
              <a:t>Aguas superficiales</a:t>
            </a:r>
          </a:p>
        </p:txBody>
      </p:sp>
      <p:sp>
        <p:nvSpPr>
          <p:cNvPr id="9" name="Rectangle 8">
            <a:extLst>
              <a:ext uri="{FF2B5EF4-FFF2-40B4-BE49-F238E27FC236}">
                <a16:creationId xmlns:a16="http://schemas.microsoft.com/office/drawing/2014/main" id="{C7EC7370-FF9F-4131-8812-2123F5D9D4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315"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3377563-4FF6-4DD0-B84A-CFBB8D7831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907"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38590403-98FA-60E5-F745-C203947A65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293919" y="1293275"/>
            <a:ext cx="2995575" cy="4279392"/>
          </a:xfrm>
          <a:prstGeom prst="rect">
            <a:avLst/>
          </a:prstGeom>
          <a:noFill/>
        </p:spPr>
      </p:pic>
      <p:sp>
        <p:nvSpPr>
          <p:cNvPr id="3" name="Marcador de contenido 2">
            <a:extLst>
              <a:ext uri="{FF2B5EF4-FFF2-40B4-BE49-F238E27FC236}">
                <a16:creationId xmlns:a16="http://schemas.microsoft.com/office/drawing/2014/main" id="{695E01DC-DA54-A242-5CFE-3AC57250EEA2}"/>
              </a:ext>
            </a:extLst>
          </p:cNvPr>
          <p:cNvSpPr>
            <a:spLocks noGrp="1"/>
          </p:cNvSpPr>
          <p:nvPr>
            <p:ph idx="1"/>
          </p:nvPr>
        </p:nvSpPr>
        <p:spPr>
          <a:xfrm>
            <a:off x="5380378" y="2638044"/>
            <a:ext cx="5963317" cy="3263206"/>
          </a:xfrm>
        </p:spPr>
        <p:txBody>
          <a:bodyPr>
            <a:normAutofit/>
          </a:bodyPr>
          <a:lstStyle/>
          <a:p>
            <a:pPr algn="just"/>
            <a:r>
              <a:rPr lang="es-ES" dirty="0">
                <a:effectLst/>
                <a:ea typeface="Calibri" panose="020F0502020204030204" pitchFamily="34" charset="0"/>
                <a:cs typeface="Times New Roman" panose="02020603050405020304" pitchFamily="18" charset="0"/>
              </a:rPr>
              <a:t>En la licencia se dispone que: “</a:t>
            </a:r>
            <a:r>
              <a:rPr lang="es-ES" i="1" dirty="0">
                <a:effectLst/>
                <a:ea typeface="Calibri" panose="020F0502020204030204" pitchFamily="34" charset="0"/>
                <a:cs typeface="Times New Roman" panose="02020603050405020304" pitchFamily="18" charset="0"/>
              </a:rPr>
              <a:t>Con respecta a este recurso, en el área directa del proyecto, no hay presencia de corrientes de aguas superficiales; por lo tanto, no hay posibilidad de utilizar este recurso como fuente de abastecimiento para satisfacer la demanda de agua en las instalaciones que harían parte del PIARS “Los Cerros”. </a:t>
            </a:r>
            <a:endParaRPr lang="es-CO" dirty="0"/>
          </a:p>
        </p:txBody>
      </p:sp>
    </p:spTree>
    <p:extLst>
      <p:ext uri="{BB962C8B-B14F-4D97-AF65-F5344CB8AC3E}">
        <p14:creationId xmlns:p14="http://schemas.microsoft.com/office/powerpoint/2010/main" val="3340631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4C7832-B6AC-5C0B-2218-3DA4A53DC9F0}"/>
              </a:ext>
            </a:extLst>
          </p:cNvPr>
          <p:cNvSpPr>
            <a:spLocks noGrp="1"/>
          </p:cNvSpPr>
          <p:nvPr>
            <p:ph type="title"/>
          </p:nvPr>
        </p:nvSpPr>
        <p:spPr/>
        <p:txBody>
          <a:bodyPr/>
          <a:lstStyle/>
          <a:p>
            <a:r>
              <a:rPr lang="es-CO" dirty="0"/>
              <a:t>Manejo de lixiviados</a:t>
            </a:r>
          </a:p>
        </p:txBody>
      </p:sp>
      <p:sp>
        <p:nvSpPr>
          <p:cNvPr id="3" name="Marcador de contenido 2">
            <a:extLst>
              <a:ext uri="{FF2B5EF4-FFF2-40B4-BE49-F238E27FC236}">
                <a16:creationId xmlns:a16="http://schemas.microsoft.com/office/drawing/2014/main" id="{D660305A-C6EE-C96D-0903-3473835A99A7}"/>
              </a:ext>
            </a:extLst>
          </p:cNvPr>
          <p:cNvSpPr>
            <a:spLocks noGrp="1"/>
          </p:cNvSpPr>
          <p:nvPr>
            <p:ph idx="1"/>
          </p:nvPr>
        </p:nvSpPr>
        <p:spPr/>
        <p:txBody>
          <a:bodyPr/>
          <a:lstStyle/>
          <a:p>
            <a:pPr algn="just"/>
            <a:r>
              <a:rPr lang="es-ES" sz="1800" i="1" dirty="0">
                <a:effectLst/>
                <a:ea typeface="Calibri" panose="020F0502020204030204" pitchFamily="34" charset="0"/>
                <a:cs typeface="Times New Roman" panose="02020603050405020304" pitchFamily="18" charset="0"/>
              </a:rPr>
              <a:t>De la licencia en mención, se desconoce este proceso en el área de estudio, dando lugar </a:t>
            </a:r>
            <a:r>
              <a:rPr lang="es-ES" sz="1800" b="1" i="1" dirty="0">
                <a:effectLst/>
                <a:ea typeface="Calibri" panose="020F0502020204030204" pitchFamily="34" charset="0"/>
                <a:cs typeface="Times New Roman" panose="02020603050405020304" pitchFamily="18" charset="0"/>
              </a:rPr>
              <a:t>la toma de referencia de datos del relleno sanitario ubicado en Buga-Valle, asegurando que las condiciones de terreno y alrededores </a:t>
            </a:r>
            <a:r>
              <a:rPr lang="es-ES" sz="1800" b="1" i="1" u="sng" dirty="0">
                <a:effectLst/>
                <a:ea typeface="Calibri" panose="020F0502020204030204" pitchFamily="34" charset="0"/>
                <a:cs typeface="Times New Roman" panose="02020603050405020304" pitchFamily="18" charset="0"/>
              </a:rPr>
              <a:t>son parecidas</a:t>
            </a:r>
            <a:r>
              <a:rPr lang="es-ES" sz="1800" b="1" i="1" dirty="0">
                <a:effectLst/>
                <a:ea typeface="Calibri" panose="020F0502020204030204" pitchFamily="34" charset="0"/>
                <a:cs typeface="Times New Roman" panose="02020603050405020304" pitchFamily="18" charset="0"/>
              </a:rPr>
              <a:t> con las existentes en el área por intervenir en el municipio de Montería</a:t>
            </a:r>
            <a:r>
              <a:rPr lang="es-ES" sz="1800" i="1" dirty="0">
                <a:effectLst/>
                <a:ea typeface="Calibri" panose="020F0502020204030204" pitchFamily="34" charset="0"/>
                <a:cs typeface="Times New Roman" panose="02020603050405020304" pitchFamily="18" charset="0"/>
              </a:rPr>
              <a:t>; siendo que topográficamente el comportamiento de las precipitaciones es diferente de acuerdo con la intensidad y duración de la misma en cada zona de estudio, a depender de la orografía existente y/o elevadas y caídas de temperatura.</a:t>
            </a:r>
            <a:r>
              <a:rPr lang="es-CO" dirty="0">
                <a:effectLst/>
              </a:rPr>
              <a:t> </a:t>
            </a:r>
            <a:endParaRPr lang="es-CO" dirty="0"/>
          </a:p>
        </p:txBody>
      </p:sp>
    </p:spTree>
    <p:extLst>
      <p:ext uri="{BB962C8B-B14F-4D97-AF65-F5344CB8AC3E}">
        <p14:creationId xmlns:p14="http://schemas.microsoft.com/office/powerpoint/2010/main" val="1144843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91F68F-9EB4-BCBD-7F4D-5D1091FD6107}"/>
              </a:ext>
            </a:extLst>
          </p:cNvPr>
          <p:cNvSpPr>
            <a:spLocks noGrp="1"/>
          </p:cNvSpPr>
          <p:nvPr>
            <p:ph type="title"/>
          </p:nvPr>
        </p:nvSpPr>
        <p:spPr>
          <a:xfrm>
            <a:off x="5381807" y="964692"/>
            <a:ext cx="5894832" cy="1188720"/>
          </a:xfrm>
        </p:spPr>
        <p:txBody>
          <a:bodyPr>
            <a:normAutofit/>
          </a:bodyPr>
          <a:lstStyle/>
          <a:p>
            <a:r>
              <a:rPr lang="es-CO" dirty="0"/>
              <a:t>¿Uso minero?</a:t>
            </a:r>
          </a:p>
        </p:txBody>
      </p:sp>
      <p:sp>
        <p:nvSpPr>
          <p:cNvPr id="9" name="Rectangle 8">
            <a:extLst>
              <a:ext uri="{FF2B5EF4-FFF2-40B4-BE49-F238E27FC236}">
                <a16:creationId xmlns:a16="http://schemas.microsoft.com/office/drawing/2014/main" id="{C7EC7370-FF9F-4131-8812-2123F5D9D4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315"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3377563-4FF6-4DD0-B84A-CFBB8D7831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907"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84E8176B-C9B5-3A52-38E7-B0D92D419C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293919" y="1293275"/>
            <a:ext cx="2995575" cy="4279392"/>
          </a:xfrm>
          <a:prstGeom prst="rect">
            <a:avLst/>
          </a:prstGeom>
          <a:noFill/>
        </p:spPr>
      </p:pic>
      <p:sp>
        <p:nvSpPr>
          <p:cNvPr id="3" name="Marcador de contenido 2">
            <a:extLst>
              <a:ext uri="{FF2B5EF4-FFF2-40B4-BE49-F238E27FC236}">
                <a16:creationId xmlns:a16="http://schemas.microsoft.com/office/drawing/2014/main" id="{41576C41-C68E-A8FC-7E98-E018CDE3FD8C}"/>
              </a:ext>
            </a:extLst>
          </p:cNvPr>
          <p:cNvSpPr>
            <a:spLocks noGrp="1"/>
          </p:cNvSpPr>
          <p:nvPr>
            <p:ph idx="1"/>
          </p:nvPr>
        </p:nvSpPr>
        <p:spPr>
          <a:xfrm>
            <a:off x="5380378" y="2638044"/>
            <a:ext cx="5963317" cy="3263206"/>
          </a:xfrm>
        </p:spPr>
        <p:txBody>
          <a:bodyPr>
            <a:normAutofit/>
          </a:bodyPr>
          <a:lstStyle/>
          <a:p>
            <a:pPr algn="just"/>
            <a:r>
              <a:rPr lang="es-ES" dirty="0">
                <a:effectLst/>
                <a:ea typeface="Calibri" panose="020F0502020204030204" pitchFamily="34" charset="0"/>
                <a:cs typeface="Times New Roman" panose="02020603050405020304" pitchFamily="18" charset="0"/>
              </a:rPr>
              <a:t>La secretaria de planeación municipal de Montería otorgo licencia de uso del suelo para el Relleno Sanitario en una zona de Uso Minero, actividades económicas distintas, que mediante el presente Acuerdo No. 003 del 2021 no está considerado dentro de los usos de compatibilidad, condicionado, etc. Y que muy claramente expresa que esos suelos si solo si se podrán aprovechar con una solicitud o licencia minera otorgada por la ANM.</a:t>
            </a:r>
            <a:endParaRPr lang="es-CO" dirty="0">
              <a:effectLst/>
              <a:ea typeface="Calibri" panose="020F0502020204030204" pitchFamily="34" charset="0"/>
              <a:cs typeface="Times New Roman" panose="02020603050405020304" pitchFamily="18" charset="0"/>
            </a:endParaRPr>
          </a:p>
          <a:p>
            <a:endParaRPr lang="es-CO" dirty="0"/>
          </a:p>
        </p:txBody>
      </p:sp>
      <p:sp>
        <p:nvSpPr>
          <p:cNvPr id="5" name="CuadroTexto 4">
            <a:extLst>
              <a:ext uri="{FF2B5EF4-FFF2-40B4-BE49-F238E27FC236}">
                <a16:creationId xmlns:a16="http://schemas.microsoft.com/office/drawing/2014/main" id="{C93E4DE4-C1C6-A2EA-5B29-2FA13160984B}"/>
              </a:ext>
            </a:extLst>
          </p:cNvPr>
          <p:cNvSpPr txBox="1"/>
          <p:nvPr/>
        </p:nvSpPr>
        <p:spPr>
          <a:xfrm>
            <a:off x="798316" y="5901250"/>
            <a:ext cx="3986784" cy="738664"/>
          </a:xfrm>
          <a:prstGeom prst="rect">
            <a:avLst/>
          </a:prstGeom>
          <a:noFill/>
        </p:spPr>
        <p:txBody>
          <a:bodyPr wrap="square" rtlCol="0">
            <a:spAutoFit/>
          </a:bodyPr>
          <a:lstStyle/>
          <a:p>
            <a:pPr algn="just"/>
            <a:r>
              <a:rPr lang="es-CO" sz="1200" dirty="0">
                <a:latin typeface="Calibri" panose="020F0502020204030204" pitchFamily="34" charset="0"/>
                <a:ea typeface="Calibri" panose="020F0502020204030204" pitchFamily="34" charset="0"/>
                <a:cs typeface="Times New Roman" panose="02020603050405020304" pitchFamily="18" charset="0"/>
              </a:rPr>
              <a:t>S</a:t>
            </a:r>
            <a:r>
              <a:rPr lang="es-CO" sz="1200" dirty="0">
                <a:effectLst/>
                <a:latin typeface="Calibri" panose="020F0502020204030204" pitchFamily="34" charset="0"/>
                <a:ea typeface="Calibri" panose="020F0502020204030204" pitchFamily="34" charset="0"/>
                <a:cs typeface="Times New Roman" panose="02020603050405020304" pitchFamily="18" charset="0"/>
              </a:rPr>
              <a:t>e puede observar la solicitud vigente minera, la franja de uso minero y el área del proyecto del relleno sanitario.</a:t>
            </a:r>
          </a:p>
          <a:p>
            <a:endParaRPr lang="es-CO" dirty="0"/>
          </a:p>
        </p:txBody>
      </p:sp>
    </p:spTree>
    <p:extLst>
      <p:ext uri="{BB962C8B-B14F-4D97-AF65-F5344CB8AC3E}">
        <p14:creationId xmlns:p14="http://schemas.microsoft.com/office/powerpoint/2010/main" val="4291997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2A9291-55AD-4DDC-8735-1BA5A1C98C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AE8C596-61EC-05FE-E206-B6F224CA3D29}"/>
              </a:ext>
            </a:extLst>
          </p:cNvPr>
          <p:cNvSpPr>
            <a:spLocks noGrp="1"/>
          </p:cNvSpPr>
          <p:nvPr>
            <p:ph type="title"/>
          </p:nvPr>
        </p:nvSpPr>
        <p:spPr>
          <a:xfrm>
            <a:off x="1752600" y="2542604"/>
            <a:ext cx="8686800" cy="1772793"/>
          </a:xfrm>
          <a:solidFill>
            <a:srgbClr val="FFFFFF"/>
          </a:solidFill>
          <a:ln>
            <a:solidFill>
              <a:srgbClr val="404040"/>
            </a:solidFill>
          </a:ln>
        </p:spPr>
        <p:txBody>
          <a:bodyPr vert="horz" wrap="square" lIns="182880" tIns="182880" rIns="182880" bIns="182880" rtlCol="0" anchor="ctr">
            <a:normAutofit/>
          </a:bodyPr>
          <a:lstStyle/>
          <a:p>
            <a:r>
              <a:rPr lang="en-US" sz="4800" kern="1200" cap="all" spc="200" baseline="0" dirty="0">
                <a:solidFill>
                  <a:srgbClr val="262626"/>
                </a:solidFill>
                <a:latin typeface="+mj-lt"/>
                <a:ea typeface="+mj-ea"/>
                <a:cs typeface="+mj-cs"/>
              </a:rPr>
              <a:t>gracias</a:t>
            </a:r>
          </a:p>
        </p:txBody>
      </p:sp>
    </p:spTree>
    <p:extLst>
      <p:ext uri="{BB962C8B-B14F-4D97-AF65-F5344CB8AC3E}">
        <p14:creationId xmlns:p14="http://schemas.microsoft.com/office/powerpoint/2010/main" val="3007125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CD26FE-747D-82BA-437B-A302CA9D4A02}"/>
              </a:ext>
            </a:extLst>
          </p:cNvPr>
          <p:cNvSpPr>
            <a:spLocks noGrp="1"/>
          </p:cNvSpPr>
          <p:nvPr>
            <p:ph type="title"/>
          </p:nvPr>
        </p:nvSpPr>
        <p:spPr>
          <a:xfrm>
            <a:off x="688769" y="287044"/>
            <a:ext cx="10379034" cy="1188720"/>
          </a:xfrm>
        </p:spPr>
        <p:txBody>
          <a:bodyPr/>
          <a:lstStyle/>
          <a:p>
            <a:r>
              <a:rPr lang="es-CO" dirty="0"/>
              <a:t>Radicación de documentación</a:t>
            </a:r>
          </a:p>
        </p:txBody>
      </p:sp>
      <p:sp>
        <p:nvSpPr>
          <p:cNvPr id="3" name="Marcador de contenido 2">
            <a:extLst>
              <a:ext uri="{FF2B5EF4-FFF2-40B4-BE49-F238E27FC236}">
                <a16:creationId xmlns:a16="http://schemas.microsoft.com/office/drawing/2014/main" id="{3FF367EC-6A7D-77EB-F5BD-4192E63697FA}"/>
              </a:ext>
            </a:extLst>
          </p:cNvPr>
          <p:cNvSpPr>
            <a:spLocks noGrp="1"/>
          </p:cNvSpPr>
          <p:nvPr>
            <p:ph idx="1"/>
          </p:nvPr>
        </p:nvSpPr>
        <p:spPr>
          <a:xfrm>
            <a:off x="898692" y="2473921"/>
            <a:ext cx="9527110" cy="4067556"/>
          </a:xfrm>
        </p:spPr>
        <p:txBody>
          <a:bodyPr>
            <a:normAutofit fontScale="85000" lnSpcReduction="20000"/>
          </a:bodyPr>
          <a:lstStyle/>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Certificado de libertad y tradición.</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Certificado de uso del suelo.</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Certificado de existencia y representación legal.</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Certificado de presencia de comunidades étnicas.</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Certificado de restitución de tierras, certificado arqueología.</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Formulario único de solicitud licencia ambiental.</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Formulario único de solicitud permiso de vertimientos.</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Formulario único de solicitud permiso de aprovechamiento forestal.</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Proyección de residuos sólidos.</a:t>
            </a:r>
          </a:p>
          <a:p>
            <a:pPr marL="742950" lvl="1" indent="-285750" algn="just">
              <a:buFont typeface="Courier New" panose="02070309020205020404" pitchFamily="49" charset="0"/>
              <a:buChar char="o"/>
            </a:pPr>
            <a:r>
              <a:rPr lang="es-CO" sz="2500" dirty="0">
                <a:effectLst/>
                <a:ea typeface="Calibri" panose="020F0502020204030204" pitchFamily="34" charset="0"/>
                <a:cs typeface="Times New Roman" panose="02020603050405020304" pitchFamily="18" charset="0"/>
              </a:rPr>
              <a:t>Estudio de impacto ambiental.</a:t>
            </a:r>
          </a:p>
          <a:p>
            <a:endParaRPr lang="es-CO" dirty="0"/>
          </a:p>
        </p:txBody>
      </p:sp>
      <p:sp>
        <p:nvSpPr>
          <p:cNvPr id="4" name="CuadroTexto 3">
            <a:extLst>
              <a:ext uri="{FF2B5EF4-FFF2-40B4-BE49-F238E27FC236}">
                <a16:creationId xmlns:a16="http://schemas.microsoft.com/office/drawing/2014/main" id="{5CF49FFE-9AB7-97D6-7141-1BB38C0F09A8}"/>
              </a:ext>
            </a:extLst>
          </p:cNvPr>
          <p:cNvSpPr txBox="1"/>
          <p:nvPr/>
        </p:nvSpPr>
        <p:spPr>
          <a:xfrm>
            <a:off x="1406770" y="1593039"/>
            <a:ext cx="8378248" cy="646331"/>
          </a:xfrm>
          <a:prstGeom prst="rect">
            <a:avLst/>
          </a:prstGeom>
          <a:noFill/>
        </p:spPr>
        <p:txBody>
          <a:bodyPr wrap="square" rtlCol="0">
            <a:spAutoFit/>
          </a:bodyPr>
          <a:lstStyle/>
          <a:p>
            <a:pPr algn="just"/>
            <a:r>
              <a:rPr lang="es-CO" dirty="0">
                <a:cs typeface="Calibri" panose="020F0502020204030204" pitchFamily="34" charset="0"/>
              </a:rPr>
              <a:t>El día 18 de diciembre de 2019 se radica EIA por parte de SIEMPRE LIMPIO DEL CARIBE S.A.S. E.S.P.  Acompañado de los siguientes documentos:</a:t>
            </a:r>
          </a:p>
        </p:txBody>
      </p:sp>
    </p:spTree>
    <p:extLst>
      <p:ext uri="{BB962C8B-B14F-4D97-AF65-F5344CB8AC3E}">
        <p14:creationId xmlns:p14="http://schemas.microsoft.com/office/powerpoint/2010/main" val="1640011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684730-3639-73DC-4B18-97AE958A646D}"/>
              </a:ext>
            </a:extLst>
          </p:cNvPr>
          <p:cNvSpPr>
            <a:spLocks noGrp="1"/>
          </p:cNvSpPr>
          <p:nvPr>
            <p:ph type="title"/>
          </p:nvPr>
        </p:nvSpPr>
        <p:spPr/>
        <p:txBody>
          <a:bodyPr>
            <a:normAutofit/>
          </a:bodyPr>
          <a:lstStyle/>
          <a:p>
            <a:r>
              <a:rPr lang="es-CO" b="0" i="0" dirty="0">
                <a:solidFill>
                  <a:srgbClr val="202124"/>
                </a:solidFill>
                <a:effectLst/>
                <a:latin typeface="Gill Sans MT" panose="020B0502020104020203" pitchFamily="34" charset="77"/>
              </a:rPr>
              <a:t>¿</a:t>
            </a:r>
            <a:r>
              <a:rPr lang="es-CO" dirty="0">
                <a:latin typeface="Gill Sans MT" panose="020B0502020104020203" pitchFamily="34" charset="77"/>
              </a:rPr>
              <a:t>Que pasó con el articulo 2.3.2.3.11 del decreto 1784 de 2017?</a:t>
            </a:r>
          </a:p>
        </p:txBody>
      </p:sp>
      <p:sp>
        <p:nvSpPr>
          <p:cNvPr id="3" name="Marcador de contenido 2">
            <a:extLst>
              <a:ext uri="{FF2B5EF4-FFF2-40B4-BE49-F238E27FC236}">
                <a16:creationId xmlns:a16="http://schemas.microsoft.com/office/drawing/2014/main" id="{05763C60-4B72-6504-00D5-429E3152F63E}"/>
              </a:ext>
            </a:extLst>
          </p:cNvPr>
          <p:cNvSpPr>
            <a:spLocks noGrp="1"/>
          </p:cNvSpPr>
          <p:nvPr>
            <p:ph idx="1"/>
          </p:nvPr>
        </p:nvSpPr>
        <p:spPr/>
        <p:txBody>
          <a:bodyPr/>
          <a:lstStyle/>
          <a:p>
            <a:pPr lvl="1" indent="0" algn="just">
              <a:buNone/>
            </a:pPr>
            <a:r>
              <a:rPr lang="es-CO" sz="1800" dirty="0">
                <a:effectLst/>
                <a:latin typeface="Calibri" panose="020F0502020204030204" pitchFamily="34" charset="0"/>
                <a:ea typeface="Calibri" panose="020F0502020204030204" pitchFamily="34" charset="0"/>
                <a:cs typeface="Times New Roman" panose="02020603050405020304" pitchFamily="18" charset="0"/>
              </a:rPr>
              <a:t>Al revisar la documentación aportada, no se encontró la existencia de estos estudios, es de aclarar que la norma expresamente establece que se debe realizar de manera </a:t>
            </a:r>
            <a:r>
              <a:rPr lang="es-CO" sz="1800" b="1" u="sng" dirty="0">
                <a:effectLst/>
                <a:latin typeface="Calibri" panose="020F0502020204030204" pitchFamily="34" charset="0"/>
                <a:ea typeface="Calibri" panose="020F0502020204030204" pitchFamily="34" charset="0"/>
                <a:cs typeface="Times New Roman" panose="02020603050405020304" pitchFamily="18" charset="0"/>
              </a:rPr>
              <a:t>PREVIA</a:t>
            </a:r>
            <a:r>
              <a:rPr lang="es-CO" sz="1800"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gn="just">
              <a:buFont typeface="Courier New" panose="02070309020205020404" pitchFamily="49" charset="0"/>
              <a:buChar char="o"/>
            </a:pPr>
            <a:r>
              <a:rPr lang="es-CO" sz="1800" dirty="0">
                <a:effectLst/>
                <a:latin typeface="Calibri" panose="020F0502020204030204" pitchFamily="34" charset="0"/>
                <a:ea typeface="Calibri" panose="020F0502020204030204" pitchFamily="34" charset="0"/>
                <a:cs typeface="Times New Roman" panose="02020603050405020304" pitchFamily="18" charset="0"/>
              </a:rPr>
              <a:t>Estudios hidrológicos. </a:t>
            </a:r>
          </a:p>
          <a:p>
            <a:pPr marL="742950" lvl="1" indent="-285750" algn="just">
              <a:buFont typeface="Courier New" panose="02070309020205020404" pitchFamily="49" charset="0"/>
              <a:buChar char="o"/>
            </a:pPr>
            <a:r>
              <a:rPr lang="es-CO" sz="1800" dirty="0">
                <a:effectLst/>
                <a:latin typeface="Calibri" panose="020F0502020204030204" pitchFamily="34" charset="0"/>
                <a:ea typeface="Calibri" panose="020F0502020204030204" pitchFamily="34" charset="0"/>
                <a:cs typeface="Times New Roman" panose="02020603050405020304" pitchFamily="18" charset="0"/>
              </a:rPr>
              <a:t>Análisis topográficos. </a:t>
            </a:r>
          </a:p>
          <a:p>
            <a:pPr marL="742950" lvl="1" indent="-285750" algn="just">
              <a:buFont typeface="Courier New" panose="02070309020205020404" pitchFamily="49" charset="0"/>
              <a:buChar char="o"/>
            </a:pPr>
            <a:r>
              <a:rPr lang="es-CO" sz="1800" dirty="0">
                <a:effectLst/>
                <a:latin typeface="Calibri" panose="020F0502020204030204" pitchFamily="34" charset="0"/>
                <a:ea typeface="Calibri" panose="020F0502020204030204" pitchFamily="34" charset="0"/>
                <a:cs typeface="Times New Roman" panose="02020603050405020304" pitchFamily="18" charset="0"/>
              </a:rPr>
              <a:t>Estudios geológicos y geomorfológicos.</a:t>
            </a:r>
          </a:p>
          <a:p>
            <a:pPr marL="742950" lvl="1" indent="-285750" algn="just">
              <a:buFont typeface="Courier New" panose="02070309020205020404" pitchFamily="49" charset="0"/>
              <a:buChar char="o"/>
            </a:pPr>
            <a:r>
              <a:rPr lang="es-CO" sz="1800" dirty="0">
                <a:effectLst/>
                <a:latin typeface="Calibri" panose="020F0502020204030204" pitchFamily="34" charset="0"/>
                <a:ea typeface="Calibri" panose="020F0502020204030204" pitchFamily="34" charset="0"/>
                <a:cs typeface="Times New Roman" panose="02020603050405020304" pitchFamily="18" charset="0"/>
              </a:rPr>
              <a:t>Exploración de subsuelo.</a:t>
            </a:r>
          </a:p>
          <a:p>
            <a:pPr marL="742950" lvl="1" indent="-285750" algn="just">
              <a:buFont typeface="Courier New" panose="02070309020205020404" pitchFamily="49" charset="0"/>
              <a:buChar char="o"/>
            </a:pPr>
            <a:r>
              <a:rPr lang="es-CO" sz="1800" dirty="0">
                <a:effectLst/>
                <a:latin typeface="Calibri" panose="020F0502020204030204" pitchFamily="34" charset="0"/>
                <a:ea typeface="Calibri" panose="020F0502020204030204" pitchFamily="34" charset="0"/>
                <a:cs typeface="Times New Roman" panose="02020603050405020304" pitchFamily="18" charset="0"/>
              </a:rPr>
              <a:t>Análisis de riesgo.</a:t>
            </a:r>
          </a:p>
          <a:p>
            <a:endParaRPr lang="es-CO" dirty="0"/>
          </a:p>
        </p:txBody>
      </p:sp>
    </p:spTree>
    <p:extLst>
      <p:ext uri="{BB962C8B-B14F-4D97-AF65-F5344CB8AC3E}">
        <p14:creationId xmlns:p14="http://schemas.microsoft.com/office/powerpoint/2010/main" val="3740497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D4A575-F941-3C57-713A-87035DA21504}"/>
              </a:ext>
            </a:extLst>
          </p:cNvPr>
          <p:cNvSpPr>
            <a:spLocks noGrp="1"/>
          </p:cNvSpPr>
          <p:nvPr>
            <p:ph type="title"/>
          </p:nvPr>
        </p:nvSpPr>
        <p:spPr>
          <a:xfrm>
            <a:off x="2231136" y="401985"/>
            <a:ext cx="7729728" cy="1188720"/>
          </a:xfrm>
        </p:spPr>
        <p:txBody>
          <a:bodyPr/>
          <a:lstStyle/>
          <a:p>
            <a:r>
              <a:rPr lang="es-CO" dirty="0"/>
              <a:t>Cronología del trámite.</a:t>
            </a:r>
          </a:p>
        </p:txBody>
      </p:sp>
      <p:sp>
        <p:nvSpPr>
          <p:cNvPr id="3" name="Marcador de contenido 2">
            <a:extLst>
              <a:ext uri="{FF2B5EF4-FFF2-40B4-BE49-F238E27FC236}">
                <a16:creationId xmlns:a16="http://schemas.microsoft.com/office/drawing/2014/main" id="{58B395C4-B877-F4D1-CE92-177E7244090F}"/>
              </a:ext>
            </a:extLst>
          </p:cNvPr>
          <p:cNvSpPr>
            <a:spLocks noGrp="1"/>
          </p:cNvSpPr>
          <p:nvPr>
            <p:ph idx="1"/>
          </p:nvPr>
        </p:nvSpPr>
        <p:spPr>
          <a:xfrm>
            <a:off x="2231136" y="1878008"/>
            <a:ext cx="7729728" cy="4663469"/>
          </a:xfrm>
        </p:spPr>
        <p:txBody>
          <a:bodyPr/>
          <a:lstStyle/>
          <a:p>
            <a:pPr algn="just"/>
            <a:r>
              <a:rPr lang="es-CO" sz="1800" dirty="0">
                <a:effectLst/>
                <a:latin typeface="Calibri" panose="020F0502020204030204" pitchFamily="34" charset="0"/>
                <a:ea typeface="Calibri" panose="020F0502020204030204" pitchFamily="34" charset="0"/>
                <a:cs typeface="Times New Roman" panose="02020603050405020304" pitchFamily="18" charset="0"/>
              </a:rPr>
              <a:t>Oficio </a:t>
            </a:r>
            <a:r>
              <a:rPr lang="es-CO" sz="1800" dirty="0" err="1">
                <a:effectLst/>
                <a:latin typeface="Calibri" panose="020F0502020204030204" pitchFamily="34" charset="0"/>
                <a:ea typeface="Calibri" panose="020F0502020204030204" pitchFamily="34" charset="0"/>
                <a:cs typeface="Times New Roman" panose="02020603050405020304" pitchFamily="18" charset="0"/>
              </a:rPr>
              <a:t>Nº</a:t>
            </a:r>
            <a:r>
              <a:rPr lang="es-CO" sz="1800" dirty="0">
                <a:effectLst/>
                <a:latin typeface="Calibri" panose="020F0502020204030204" pitchFamily="34" charset="0"/>
                <a:ea typeface="Calibri" panose="020F0502020204030204" pitchFamily="34" charset="0"/>
                <a:cs typeface="Times New Roman" panose="02020603050405020304" pitchFamily="18" charset="0"/>
              </a:rPr>
              <a:t> 20202100557 del 24 de enero de 2020, la C.V.S.</a:t>
            </a:r>
            <a:r>
              <a:rPr lang="es-CO" dirty="0">
                <a:effectLst/>
              </a:rPr>
              <a:t> solicita que se aporte certificado de uso del suelo expedido por la secretaria de Planeación de Montería. En esta fecha, el globo de terreno </a:t>
            </a:r>
            <a:r>
              <a:rPr lang="es-CO" b="1" u="sng" dirty="0"/>
              <a:t>NO </a:t>
            </a:r>
            <a:r>
              <a:rPr lang="es-CO" dirty="0"/>
              <a:t>tenia la destinación para la actividad que se pretendía licenciar. </a:t>
            </a:r>
          </a:p>
          <a:p>
            <a:pPr algn="just"/>
            <a:r>
              <a:rPr lang="es-CO" dirty="0"/>
              <a:t>Se observa en el expediente la solicitud de suspensión de términos y silencio por parte de la entidad encargada.</a:t>
            </a:r>
          </a:p>
          <a:p>
            <a:pPr algn="just"/>
            <a:r>
              <a:rPr lang="es-CO" dirty="0"/>
              <a:t>El día 5 de mayo de 2021 se adopta nuevo P.O.T. para la ciudad de Montería, en el cual se cambia la destinación para el plano 41R, incluyendo actividades pretendidas por parte de </a:t>
            </a:r>
            <a:r>
              <a:rPr lang="es-CO" b="1" dirty="0"/>
              <a:t>SIEMPRE LIMPIO DEL CARIBE S.A.S. E.S.P.</a:t>
            </a:r>
          </a:p>
          <a:p>
            <a:pPr algn="just"/>
            <a:r>
              <a:rPr lang="es-CO" dirty="0"/>
              <a:t>El día 7 de mayo de 2021 se solicita por parte de </a:t>
            </a:r>
            <a:r>
              <a:rPr lang="es-CO" b="1" dirty="0"/>
              <a:t>SIEMPRE LIMPIO DEL CARIBE S.A.S. E.S.P.</a:t>
            </a:r>
            <a:r>
              <a:rPr lang="es-CO" dirty="0"/>
              <a:t> certificación ambiental por usos de suelo a la C.V.S.</a:t>
            </a:r>
          </a:p>
          <a:p>
            <a:pPr algn="just"/>
            <a:endParaRPr lang="es-CO" dirty="0"/>
          </a:p>
          <a:p>
            <a:pPr algn="just"/>
            <a:endParaRPr lang="es-CO" dirty="0"/>
          </a:p>
        </p:txBody>
      </p:sp>
    </p:spTree>
    <p:extLst>
      <p:ext uri="{BB962C8B-B14F-4D97-AF65-F5344CB8AC3E}">
        <p14:creationId xmlns:p14="http://schemas.microsoft.com/office/powerpoint/2010/main" val="314355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070DD2-DFDA-F105-D2DD-5531671339F1}"/>
              </a:ext>
            </a:extLst>
          </p:cNvPr>
          <p:cNvSpPr>
            <a:spLocks noGrp="1"/>
          </p:cNvSpPr>
          <p:nvPr>
            <p:ph type="title"/>
          </p:nvPr>
        </p:nvSpPr>
        <p:spPr/>
        <p:txBody>
          <a:bodyPr/>
          <a:lstStyle/>
          <a:p>
            <a:r>
              <a:rPr lang="es-CO" dirty="0"/>
              <a:t>CRONOLOGÍA DEL TRÁMITE</a:t>
            </a:r>
          </a:p>
        </p:txBody>
      </p:sp>
      <p:sp>
        <p:nvSpPr>
          <p:cNvPr id="3" name="Marcador de contenido 2">
            <a:extLst>
              <a:ext uri="{FF2B5EF4-FFF2-40B4-BE49-F238E27FC236}">
                <a16:creationId xmlns:a16="http://schemas.microsoft.com/office/drawing/2014/main" id="{8C21570C-2AC8-27A6-E566-03B82423CFB5}"/>
              </a:ext>
            </a:extLst>
          </p:cNvPr>
          <p:cNvSpPr>
            <a:spLocks noGrp="1"/>
          </p:cNvSpPr>
          <p:nvPr>
            <p:ph idx="1"/>
          </p:nvPr>
        </p:nvSpPr>
        <p:spPr/>
        <p:txBody>
          <a:bodyPr/>
          <a:lstStyle/>
          <a:p>
            <a:pPr marL="742950" lvl="1" indent="-285750" algn="just">
              <a:buFont typeface="Courier New" panose="02070309020205020404" pitchFamily="49" charset="0"/>
              <a:buChar char="o"/>
            </a:pPr>
            <a:r>
              <a:rPr lang="es-CO" sz="1800" dirty="0">
                <a:effectLst/>
                <a:ea typeface="Calibri" panose="020F0502020204030204" pitchFamily="34" charset="0"/>
                <a:cs typeface="Times New Roman" panose="02020603050405020304" pitchFamily="18" charset="0"/>
              </a:rPr>
              <a:t>Mediante Auto N.º 12377 del 14 de julio de 2021 se inició el trámite de solicitud de licencia ambiental.</a:t>
            </a:r>
          </a:p>
          <a:p>
            <a:pPr marL="742950" lvl="1" indent="-285750" algn="just">
              <a:buFont typeface="Courier New" panose="02070309020205020404" pitchFamily="49" charset="0"/>
              <a:buChar char="o"/>
            </a:pPr>
            <a:r>
              <a:rPr lang="es-CO" sz="1800" dirty="0">
                <a:effectLst/>
                <a:ea typeface="Calibri" panose="020F0502020204030204" pitchFamily="34" charset="0"/>
                <a:cs typeface="Times New Roman" panose="02020603050405020304" pitchFamily="18" charset="0"/>
              </a:rPr>
              <a:t> Dos días después, el 16 de julio de 2021, la C.V.S. realizó requerimientos para complementar de información del estudio de impacto ambiental</a:t>
            </a:r>
          </a:p>
          <a:p>
            <a:pPr marL="742950" lvl="1" indent="-285750" algn="just">
              <a:buFont typeface="Courier New" panose="02070309020205020404" pitchFamily="49" charset="0"/>
              <a:buChar char="o"/>
            </a:pPr>
            <a:r>
              <a:rPr lang="es-CO" sz="1800" dirty="0">
                <a:effectLst/>
                <a:ea typeface="Calibri" panose="020F0502020204030204" pitchFamily="34" charset="0"/>
                <a:cs typeface="Times New Roman" panose="02020603050405020304" pitchFamily="18" charset="0"/>
              </a:rPr>
              <a:t>El 19 de julio de 2021 la empresa solicitante radicó memorial refiriéndose los requerimientos realizados. </a:t>
            </a:r>
          </a:p>
          <a:p>
            <a:pPr marL="742950" lvl="1" indent="-285750" algn="just">
              <a:buFont typeface="Courier New" panose="02070309020205020404" pitchFamily="49" charset="0"/>
              <a:buChar char="o"/>
            </a:pPr>
            <a:r>
              <a:rPr lang="es-CO" sz="1800" dirty="0">
                <a:effectLst/>
                <a:ea typeface="Calibri" panose="020F0502020204030204" pitchFamily="34" charset="0"/>
                <a:cs typeface="Times New Roman" panose="02020603050405020304" pitchFamily="18" charset="0"/>
              </a:rPr>
              <a:t>El 30 de julio de 2021 se profirió la Resolución N.º 2-8261 del 30 de julio de 2021, mediante la cual se concedió licencia ambiental a favor de la compañía SIEMPRE LIMPIO DEL CARIBE S.A.S. E.S.P..</a:t>
            </a:r>
          </a:p>
          <a:p>
            <a:endParaRPr lang="es-CO" dirty="0"/>
          </a:p>
        </p:txBody>
      </p:sp>
    </p:spTree>
    <p:extLst>
      <p:ext uri="{BB962C8B-B14F-4D97-AF65-F5344CB8AC3E}">
        <p14:creationId xmlns:p14="http://schemas.microsoft.com/office/powerpoint/2010/main" val="965621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75E8DC-9119-7636-8328-156FD7E2A377}"/>
              </a:ext>
            </a:extLst>
          </p:cNvPr>
          <p:cNvSpPr>
            <a:spLocks noGrp="1"/>
          </p:cNvSpPr>
          <p:nvPr>
            <p:ph type="title"/>
          </p:nvPr>
        </p:nvSpPr>
        <p:spPr/>
        <p:txBody>
          <a:bodyPr/>
          <a:lstStyle/>
          <a:p>
            <a:r>
              <a:rPr lang="es-CO" dirty="0"/>
              <a:t>¿Socialización ambiental del proyecto?</a:t>
            </a:r>
          </a:p>
        </p:txBody>
      </p:sp>
      <p:sp>
        <p:nvSpPr>
          <p:cNvPr id="3" name="Marcador de contenido 2">
            <a:extLst>
              <a:ext uri="{FF2B5EF4-FFF2-40B4-BE49-F238E27FC236}">
                <a16:creationId xmlns:a16="http://schemas.microsoft.com/office/drawing/2014/main" id="{81BAD647-F40E-8597-AD4A-73190DA679EF}"/>
              </a:ext>
            </a:extLst>
          </p:cNvPr>
          <p:cNvSpPr>
            <a:spLocks noGrp="1"/>
          </p:cNvSpPr>
          <p:nvPr>
            <p:ph idx="1"/>
          </p:nvPr>
        </p:nvSpPr>
        <p:spPr/>
        <p:txBody>
          <a:bodyPr/>
          <a:lstStyle/>
          <a:p>
            <a:pPr algn="just"/>
            <a:r>
              <a:rPr lang="es-CO" dirty="0"/>
              <a:t>Comunidades vecinas manifiestan que no fue socializado el proyecto.</a:t>
            </a:r>
          </a:p>
          <a:p>
            <a:pPr algn="just"/>
            <a:r>
              <a:rPr lang="es-CO" sz="1800" dirty="0">
                <a:effectLst/>
                <a:ea typeface="Calibri" panose="020F0502020204030204" pitchFamily="34" charset="0"/>
                <a:cs typeface="Times New Roman" panose="02020603050405020304" pitchFamily="18" charset="0"/>
              </a:rPr>
              <a:t>la ASOCIACIÓN DE MUJERES PRODUCTORAS DE MIEL DE ABEJAS DEL CARIBE (APROMIEL), quienes se encuentran en cercanías al área donde se pretende realizar el proyecto, manifiestan que nunca fueron notificadas formalmente de la realización del mismo, y a quienes la realización del mismo afectará de manera notoria en el normal desarrollo de sus actividades, puesto que son productoras certificadas de miel de abeja, produciendo más de 270 toneladas al año.</a:t>
            </a:r>
            <a:r>
              <a:rPr lang="es-CO" dirty="0">
                <a:effectLst/>
              </a:rPr>
              <a:t> </a:t>
            </a:r>
            <a:endParaRPr lang="es-CO" dirty="0"/>
          </a:p>
        </p:txBody>
      </p:sp>
    </p:spTree>
    <p:extLst>
      <p:ext uri="{BB962C8B-B14F-4D97-AF65-F5344CB8AC3E}">
        <p14:creationId xmlns:p14="http://schemas.microsoft.com/office/powerpoint/2010/main" val="2057255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225278-B487-5688-6C0A-2F74066F9300}"/>
              </a:ext>
            </a:extLst>
          </p:cNvPr>
          <p:cNvSpPr>
            <a:spLocks noGrp="1"/>
          </p:cNvSpPr>
          <p:nvPr>
            <p:ph type="title"/>
          </p:nvPr>
        </p:nvSpPr>
        <p:spPr>
          <a:xfrm>
            <a:off x="1301262" y="964692"/>
            <a:ext cx="8659602" cy="1188720"/>
          </a:xfrm>
        </p:spPr>
        <p:txBody>
          <a:bodyPr>
            <a:normAutofit/>
          </a:bodyPr>
          <a:lstStyle/>
          <a:p>
            <a:r>
              <a:rPr lang="es-CO" sz="2000" dirty="0"/>
              <a:t>Cumplimiento a sentencias </a:t>
            </a:r>
            <a:r>
              <a:rPr lang="es-ES" sz="2000" dirty="0">
                <a:solidFill>
                  <a:srgbClr val="2D2D2D"/>
                </a:solidFill>
                <a:effectLst/>
                <a:ea typeface="Calibri" panose="020F0502020204030204" pitchFamily="34" charset="0"/>
                <a:cs typeface="Times New Roman" panose="02020603050405020304" pitchFamily="18" charset="0"/>
              </a:rPr>
              <a:t>T-294/14</a:t>
            </a:r>
            <a:r>
              <a:rPr lang="es-CO" sz="2000" dirty="0">
                <a:solidFill>
                  <a:srgbClr val="2D2D2D"/>
                </a:solidFill>
                <a:effectLst/>
                <a:ea typeface="Calibri" panose="020F0502020204030204" pitchFamily="34" charset="0"/>
                <a:cs typeface="Times New Roman" panose="02020603050405020304" pitchFamily="18" charset="0"/>
              </a:rPr>
              <a:t> Cantagallo y SU-217/17 Loma grande</a:t>
            </a:r>
            <a:r>
              <a:rPr lang="es-CO" sz="2000" dirty="0">
                <a:effectLst/>
              </a:rPr>
              <a:t> </a:t>
            </a:r>
            <a:endParaRPr lang="es-CO" sz="2000" dirty="0"/>
          </a:p>
        </p:txBody>
      </p:sp>
      <p:sp>
        <p:nvSpPr>
          <p:cNvPr id="3" name="Marcador de contenido 2">
            <a:extLst>
              <a:ext uri="{FF2B5EF4-FFF2-40B4-BE49-F238E27FC236}">
                <a16:creationId xmlns:a16="http://schemas.microsoft.com/office/drawing/2014/main" id="{652D1282-BA8C-EAF6-CDE9-736667C5025F}"/>
              </a:ext>
            </a:extLst>
          </p:cNvPr>
          <p:cNvSpPr>
            <a:spLocks noGrp="1"/>
          </p:cNvSpPr>
          <p:nvPr>
            <p:ph idx="1"/>
          </p:nvPr>
        </p:nvSpPr>
        <p:spPr>
          <a:xfrm>
            <a:off x="1301262" y="2638044"/>
            <a:ext cx="8659602" cy="3411064"/>
          </a:xfrm>
        </p:spPr>
        <p:txBody>
          <a:bodyPr>
            <a:normAutofit fontScale="92500" lnSpcReduction="10000"/>
          </a:bodyPr>
          <a:lstStyle/>
          <a:p>
            <a:pPr algn="just"/>
            <a:r>
              <a:rPr lang="es-CO" sz="2200" i="1" dirty="0">
                <a:solidFill>
                  <a:srgbClr val="2D2D2D"/>
                </a:solidFill>
                <a:effectLst/>
                <a:ea typeface="Calibri" panose="020F0502020204030204" pitchFamily="34" charset="0"/>
                <a:cs typeface="Times New Roman" panose="02020603050405020304" pitchFamily="18" charset="0"/>
              </a:rPr>
              <a:t>La socialización no es  invitar a un líder de la Junta de Acción Comunal a una mesa de trabajo, hecho que no puede considerarse ni un modo de proteger la participación ambiental, ni una medida para lograr la incorporación del conocimiento local, un diálogo participativo, y la adecuada definición de cargas y beneficios. Sin desconocer la importancia que pueden tener las juntas locales, limitar la participación comunitaria a una mesa de trabajo con el Presidente de estas, sin intervención directa, activa y efectiva de la comunidad y sin la presencia de las autoridades ambientales, no equivale en modo alguno a respetar, proteger y garantizar el derecho fundamental de participación ambiental, en un asunto de especial relevancia constitucional, como la disposición de residuos sólidos en un relleno sanitario, hipótesis en las que, además la relevancia mencionada se concreta de forma negativa: por los indudables impactos que genera en las comunidades</a:t>
            </a:r>
            <a:endParaRPr lang="es-CO" sz="2200" i="1" dirty="0">
              <a:effectLst/>
              <a:ea typeface="Calibri" panose="020F0502020204030204" pitchFamily="34" charset="0"/>
              <a:cs typeface="Times New Roman" panose="02020603050405020304" pitchFamily="18" charset="0"/>
            </a:endParaRPr>
          </a:p>
          <a:p>
            <a:endParaRPr lang="es-CO" dirty="0"/>
          </a:p>
        </p:txBody>
      </p:sp>
    </p:spTree>
    <p:extLst>
      <p:ext uri="{BB962C8B-B14F-4D97-AF65-F5344CB8AC3E}">
        <p14:creationId xmlns:p14="http://schemas.microsoft.com/office/powerpoint/2010/main" val="412187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1D8BB4-8DC3-CDF7-193F-45ACD62A0809}"/>
              </a:ext>
            </a:extLst>
          </p:cNvPr>
          <p:cNvSpPr>
            <a:spLocks noGrp="1"/>
          </p:cNvSpPr>
          <p:nvPr>
            <p:ph type="title"/>
          </p:nvPr>
        </p:nvSpPr>
        <p:spPr>
          <a:xfrm>
            <a:off x="1652955" y="964692"/>
            <a:ext cx="9185028" cy="1188720"/>
          </a:xfrm>
        </p:spPr>
        <p:txBody>
          <a:bodyPr>
            <a:normAutofit/>
          </a:bodyPr>
          <a:lstStyle/>
          <a:p>
            <a:r>
              <a:rPr lang="es-CO" dirty="0"/>
              <a:t>Pronunciamiento de la procuraduría judicial </a:t>
            </a:r>
            <a:r>
              <a:rPr lang="es-CO" dirty="0" err="1"/>
              <a:t>ii</a:t>
            </a:r>
            <a:r>
              <a:rPr lang="es-CO" dirty="0"/>
              <a:t> agraria y ambiental</a:t>
            </a:r>
          </a:p>
        </p:txBody>
      </p:sp>
      <p:sp>
        <p:nvSpPr>
          <p:cNvPr id="7" name="CuadroTexto 6">
            <a:extLst>
              <a:ext uri="{FF2B5EF4-FFF2-40B4-BE49-F238E27FC236}">
                <a16:creationId xmlns:a16="http://schemas.microsoft.com/office/drawing/2014/main" id="{51F5DC47-4599-E380-0716-B93FB58A35D6}"/>
              </a:ext>
            </a:extLst>
          </p:cNvPr>
          <p:cNvSpPr txBox="1"/>
          <p:nvPr/>
        </p:nvSpPr>
        <p:spPr>
          <a:xfrm>
            <a:off x="1078523" y="2765596"/>
            <a:ext cx="3563816" cy="2708434"/>
          </a:xfrm>
          <a:prstGeom prst="rect">
            <a:avLst/>
          </a:prstGeom>
          <a:noFill/>
        </p:spPr>
        <p:txBody>
          <a:bodyPr wrap="square" rtlCol="0">
            <a:spAutoFit/>
          </a:bodyPr>
          <a:lstStyle/>
          <a:p>
            <a:pPr marL="742950" lvl="1" indent="-285750" algn="just">
              <a:buFont typeface="Courier New" panose="02070309020205020404" pitchFamily="49" charset="0"/>
              <a:buChar char="o"/>
            </a:pPr>
            <a:r>
              <a:rPr lang="es-CO" sz="1400" i="1" dirty="0">
                <a:effectLst/>
                <a:ea typeface="Calibri" panose="020F0502020204030204" pitchFamily="34" charset="0"/>
                <a:cs typeface="Times New Roman" panose="02020603050405020304" pitchFamily="18" charset="0"/>
              </a:rPr>
              <a:t>Esta procuraduría judicial encuentra que los funcionarios de la autoridad ambiental omitieron el cumplimiento de sus deberes funcionales al conceptuar favorablemente para el otorgamiento de la licencia, y suscribirse posteriormente el acto administrativo, cuando no estaban cumplidos los requisitos respecto a la participación de las comunidades</a:t>
            </a:r>
            <a:r>
              <a:rPr lang="es-CO" sz="1400" dirty="0">
                <a:effectLst/>
                <a:latin typeface="Calibri" panose="020F0502020204030204" pitchFamily="34" charset="0"/>
                <a:ea typeface="Calibri" panose="020F0502020204030204" pitchFamily="34" charset="0"/>
                <a:cs typeface="Times New Roman" panose="02020603050405020304" pitchFamily="18" charset="0"/>
              </a:rPr>
              <a:t>.</a:t>
            </a:r>
          </a:p>
          <a:p>
            <a:pPr marL="914400" algn="just"/>
            <a:r>
              <a:rPr lang="es-CO"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s-CO" dirty="0"/>
          </a:p>
        </p:txBody>
      </p:sp>
      <p:sp>
        <p:nvSpPr>
          <p:cNvPr id="8" name="CuadroTexto 7">
            <a:extLst>
              <a:ext uri="{FF2B5EF4-FFF2-40B4-BE49-F238E27FC236}">
                <a16:creationId xmlns:a16="http://schemas.microsoft.com/office/drawing/2014/main" id="{4465B3E8-0289-BC38-40E3-35AD8F7D584A}"/>
              </a:ext>
            </a:extLst>
          </p:cNvPr>
          <p:cNvSpPr txBox="1"/>
          <p:nvPr/>
        </p:nvSpPr>
        <p:spPr>
          <a:xfrm>
            <a:off x="4208586" y="2569321"/>
            <a:ext cx="3341077" cy="3970318"/>
          </a:xfrm>
          <a:prstGeom prst="rect">
            <a:avLst/>
          </a:prstGeom>
          <a:noFill/>
        </p:spPr>
        <p:txBody>
          <a:bodyPr wrap="square" rtlCol="0">
            <a:spAutoFit/>
          </a:bodyPr>
          <a:lstStyle/>
          <a:p>
            <a:pPr marL="914400" algn="just"/>
            <a:r>
              <a:rPr lang="es-CO" sz="1200"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gn="just">
              <a:buFont typeface="Courier New" panose="02070309020205020404" pitchFamily="49" charset="0"/>
              <a:buChar char="o"/>
            </a:pPr>
            <a:r>
              <a:rPr lang="es-CO" sz="1400" i="1" dirty="0">
                <a:effectLst/>
                <a:ea typeface="Calibri" panose="020F0502020204030204" pitchFamily="34" charset="0"/>
                <a:cs typeface="Times New Roman" panose="02020603050405020304" pitchFamily="18" charset="0"/>
              </a:rPr>
              <a:t>La CAR CVS pasó por alto estas deficiencias en el EIA que no cumplía con los términos de referencia contenidos en la Resolución 1274 de 2006 expedida por el Ministerio de Ambiente, y pese a que en aspectos técnicos, como se puede advertir de la lectura del oficio 20212107513 del 16 de julio de 2021, la CAR CVS si le solicitó a la empresa información adicional antes de pronunciarse sobre el otorgamiento de la licencia, no le exigió lo requerido en materia de participación ambiental.</a:t>
            </a:r>
            <a:endParaRPr lang="es-CO" sz="1400" dirty="0">
              <a:effectLst/>
              <a:ea typeface="Calibri" panose="020F0502020204030204" pitchFamily="34" charset="0"/>
              <a:cs typeface="Times New Roman" panose="02020603050405020304" pitchFamily="18" charset="0"/>
            </a:endParaRPr>
          </a:p>
          <a:p>
            <a:pPr marL="457200"/>
            <a:r>
              <a:rPr lang="es-CO" sz="1200" i="1" dirty="0">
                <a:effectLst/>
                <a:latin typeface="Calibri" panose="020F0502020204030204" pitchFamily="34" charset="0"/>
                <a:ea typeface="Calibri" panose="020F0502020204030204" pitchFamily="34" charset="0"/>
                <a:cs typeface="Times New Roman" panose="02020603050405020304" pitchFamily="18" charset="0"/>
              </a:rPr>
              <a:t>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dirty="0"/>
          </a:p>
        </p:txBody>
      </p:sp>
      <p:sp>
        <p:nvSpPr>
          <p:cNvPr id="9" name="CuadroTexto 8">
            <a:extLst>
              <a:ext uri="{FF2B5EF4-FFF2-40B4-BE49-F238E27FC236}">
                <a16:creationId xmlns:a16="http://schemas.microsoft.com/office/drawing/2014/main" id="{EE7D642D-FDEA-532E-1332-2A447EB10051}"/>
              </a:ext>
            </a:extLst>
          </p:cNvPr>
          <p:cNvSpPr txBox="1"/>
          <p:nvPr/>
        </p:nvSpPr>
        <p:spPr>
          <a:xfrm>
            <a:off x="7274168" y="2569321"/>
            <a:ext cx="3563815" cy="3785652"/>
          </a:xfrm>
          <a:prstGeom prst="rect">
            <a:avLst/>
          </a:prstGeom>
          <a:noFill/>
        </p:spPr>
        <p:txBody>
          <a:bodyPr wrap="square" rtlCol="0">
            <a:spAutoFit/>
          </a:bodyPr>
          <a:lstStyle/>
          <a:p>
            <a:pPr marL="457200"/>
            <a:r>
              <a:rPr lang="es-CO" sz="1200" i="1" dirty="0">
                <a:effectLst/>
                <a:latin typeface="Calibri" panose="020F0502020204030204" pitchFamily="34" charset="0"/>
                <a:ea typeface="Calibri" panose="020F0502020204030204" pitchFamily="34" charset="0"/>
                <a:cs typeface="Times New Roman" panose="02020603050405020304" pitchFamily="18" charset="0"/>
              </a:rPr>
              <a:t> </a:t>
            </a:r>
            <a:endParaRPr lang="es-CO"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buFont typeface="Courier New" panose="02070309020205020404" pitchFamily="49" charset="0"/>
              <a:buChar char="o"/>
            </a:pPr>
            <a:r>
              <a:rPr lang="es-CO" sz="1400" i="1" dirty="0">
                <a:effectLst/>
                <a:ea typeface="Calibri" panose="020F0502020204030204" pitchFamily="34" charset="0"/>
                <a:cs typeface="Times New Roman" panose="02020603050405020304" pitchFamily="18" charset="0"/>
              </a:rPr>
              <a:t>Con este análisis, considera esta procuraduría judicial que el Subdirector de Gestión Ambiental de la CAR CVS que suscribió el concepto técnico con la recomendación de aprobar la licencia ambiental para el relleno sanitario “Los Cerros”, y el Director General de la CAR CVS que suscribió el acto administrativo otorgando la licencia ambiental, omitieron el cumplimiento de requisitos en materia de participación de las comunidades, incumpliendo con ello sus deberes funcionales al expedirse de manera irregular la citada licencia ambiental.</a:t>
            </a:r>
            <a:endParaRPr lang="es-CO" sz="1400" dirty="0">
              <a:effectLst/>
              <a:ea typeface="Calibri" panose="020F0502020204030204" pitchFamily="34" charset="0"/>
              <a:cs typeface="Times New Roman" panose="02020603050405020304" pitchFamily="18" charset="0"/>
            </a:endParaRPr>
          </a:p>
          <a:p>
            <a:endParaRPr lang="es-CO" dirty="0"/>
          </a:p>
        </p:txBody>
      </p:sp>
    </p:spTree>
    <p:extLst>
      <p:ext uri="{BB962C8B-B14F-4D97-AF65-F5344CB8AC3E}">
        <p14:creationId xmlns:p14="http://schemas.microsoft.com/office/powerpoint/2010/main" val="734909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3D17C1-FBAA-47E6-000F-4FEFFC5188B1}"/>
              </a:ext>
            </a:extLst>
          </p:cNvPr>
          <p:cNvSpPr>
            <a:spLocks noGrp="1"/>
          </p:cNvSpPr>
          <p:nvPr>
            <p:ph type="title"/>
          </p:nvPr>
        </p:nvSpPr>
        <p:spPr>
          <a:xfrm>
            <a:off x="804672" y="964692"/>
            <a:ext cx="5894832" cy="1188720"/>
          </a:xfrm>
        </p:spPr>
        <p:txBody>
          <a:bodyPr>
            <a:normAutofit/>
          </a:bodyPr>
          <a:lstStyle/>
          <a:p>
            <a:r>
              <a:rPr lang="es-CO" dirty="0"/>
              <a:t>Informe técnico</a:t>
            </a:r>
          </a:p>
        </p:txBody>
      </p:sp>
      <p:sp>
        <p:nvSpPr>
          <p:cNvPr id="3" name="Marcador de contenido 2">
            <a:extLst>
              <a:ext uri="{FF2B5EF4-FFF2-40B4-BE49-F238E27FC236}">
                <a16:creationId xmlns:a16="http://schemas.microsoft.com/office/drawing/2014/main" id="{17A48806-B7B6-FA52-DE06-0C41AA14408B}"/>
              </a:ext>
            </a:extLst>
          </p:cNvPr>
          <p:cNvSpPr>
            <a:spLocks noGrp="1"/>
          </p:cNvSpPr>
          <p:nvPr>
            <p:ph idx="1"/>
          </p:nvPr>
        </p:nvSpPr>
        <p:spPr>
          <a:xfrm>
            <a:off x="803243" y="2638044"/>
            <a:ext cx="5963317" cy="3263206"/>
          </a:xfrm>
        </p:spPr>
        <p:txBody>
          <a:bodyPr>
            <a:normAutofit/>
          </a:bodyPr>
          <a:lstStyle/>
          <a:p>
            <a:pPr algn="just"/>
            <a:r>
              <a:rPr lang="es-CO" sz="1800" dirty="0">
                <a:effectLst/>
                <a:ea typeface="Calibri" panose="020F0502020204030204" pitchFamily="34" charset="0"/>
                <a:cs typeface="Times New Roman" panose="02020603050405020304" pitchFamily="18" charset="0"/>
              </a:rPr>
              <a:t>Se evidencia que existe sobreposición parcial de una franja de ronda de protección hídrica establecida como Estructura Ecológica Principal – EEP, entendida como todos los elementos naturales que mantienen y sostienen la biodiversidad</a:t>
            </a:r>
            <a:r>
              <a:rPr lang="es-CO" sz="1800" dirty="0">
                <a:ea typeface="Calibri" panose="020F0502020204030204" pitchFamily="34" charset="0"/>
                <a:cs typeface="Times New Roman" panose="02020603050405020304" pitchFamily="18" charset="0"/>
              </a:rPr>
              <a:t>.</a:t>
            </a:r>
          </a:p>
          <a:p>
            <a:pPr algn="just"/>
            <a:r>
              <a:rPr lang="es-CO" sz="1800" i="1" dirty="0">
                <a:effectLst/>
                <a:ea typeface="Calibri" panose="020F0502020204030204" pitchFamily="34" charset="0"/>
                <a:cs typeface="Times New Roman" panose="02020603050405020304" pitchFamily="18" charset="0"/>
              </a:rPr>
              <a:t>“a la hora de emitir un concepto de uso del suelo por parte de la administración municipal de Montería, no se sobre advierte sobre la afectación del proyecto en la franja de ronda hídrica y el área que se debe dedicar a la protección, se desconocen los motivos de dicha omisión.”</a:t>
            </a:r>
            <a:r>
              <a:rPr lang="es-CO" i="1" dirty="0">
                <a:effectLst/>
              </a:rPr>
              <a:t> </a:t>
            </a:r>
            <a:endParaRPr lang="es-CO" i="1" dirty="0"/>
          </a:p>
        </p:txBody>
      </p:sp>
      <p:sp>
        <p:nvSpPr>
          <p:cNvPr id="9" name="Rectangle 8">
            <a:extLst>
              <a:ext uri="{FF2B5EF4-FFF2-40B4-BE49-F238E27FC236}">
                <a16:creationId xmlns:a16="http://schemas.microsoft.com/office/drawing/2014/main" id="{879398A9-0D0D-4901-BDDF-B3D93CECA7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11FEC3B-E514-4E21-B2CB-7903A73569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9F4A9EDE-62D9-04B9-F0BE-9B17DBFE59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882310" y="1293275"/>
            <a:ext cx="2995575" cy="4279392"/>
          </a:xfrm>
          <a:prstGeom prst="rect">
            <a:avLst/>
          </a:prstGeom>
          <a:noFill/>
        </p:spPr>
      </p:pic>
    </p:spTree>
    <p:extLst>
      <p:ext uri="{BB962C8B-B14F-4D97-AF65-F5344CB8AC3E}">
        <p14:creationId xmlns:p14="http://schemas.microsoft.com/office/powerpoint/2010/main" val="3813505947"/>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{A740153B-34CE-9F4B-8E75-1EF78FA944BF}tf10001120</Template>
  <TotalTime>829</TotalTime>
  <Words>1671</Words>
  <Application>Microsoft Office PowerPoint</Application>
  <PresentationFormat>Panorámica</PresentationFormat>
  <Paragraphs>63</Paragraphs>
  <Slides>17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Calibri</vt:lpstr>
      <vt:lpstr>Courier New</vt:lpstr>
      <vt:lpstr>Gill Sans MT</vt:lpstr>
      <vt:lpstr>Times New Roman</vt:lpstr>
      <vt:lpstr>Paquete</vt:lpstr>
      <vt:lpstr>Observaciones al proceso licenciatario</vt:lpstr>
      <vt:lpstr>Radicación de documentación</vt:lpstr>
      <vt:lpstr>¿Que pasó con el articulo 2.3.2.3.11 del decreto 1784 de 2017?</vt:lpstr>
      <vt:lpstr>Cronología del trámite.</vt:lpstr>
      <vt:lpstr>CRONOLOGÍA DEL TRÁMITE</vt:lpstr>
      <vt:lpstr>¿Socialización ambiental del proyecto?</vt:lpstr>
      <vt:lpstr>Cumplimiento a sentencias T-294/14 Cantagallo y SU-217/17 Loma grande </vt:lpstr>
      <vt:lpstr>Pronunciamiento de la procuraduría judicial ii agraria y ambiental</vt:lpstr>
      <vt:lpstr>Informe técnico</vt:lpstr>
      <vt:lpstr>Presentación de PowerPoint</vt:lpstr>
      <vt:lpstr>Violación a la norma</vt:lpstr>
      <vt:lpstr>¿gestión del riesgo?</vt:lpstr>
      <vt:lpstr>¿Por qué sugerir y no obligar?</vt:lpstr>
      <vt:lpstr>Aguas superficiales</vt:lpstr>
      <vt:lpstr>Manejo de lixiviados</vt:lpstr>
      <vt:lpstr>¿Uso minero?</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Observaciones al proceso licenciatario</dc:title>
  <dc:creator>Juan Felipe Taboada Bianchi</dc:creator>
  <cp:lastModifiedBy>RIESGOCVS</cp:lastModifiedBy>
  <cp:revision>3</cp:revision>
  <dcterms:created xsi:type="dcterms:W3CDTF">2023-01-31T13:17:17Z</dcterms:created>
  <dcterms:modified xsi:type="dcterms:W3CDTF">2023-02-06T14:46:29Z</dcterms:modified>
</cp:coreProperties>
</file>