
<file path=[Content_Types].xml><?xml version="1.0" encoding="utf-8"?>
<Types xmlns="http://schemas.openxmlformats.org/package/2006/content-types">
  <Default Extension="jpeg" ContentType="image/jpeg"/>
  <Default Extension="jpg" ContentType="image/jpeg"/>
  <Default Extension="jpg!d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9"/>
  </p:notesMasterIdLst>
  <p:handoutMasterIdLst>
    <p:handoutMasterId r:id="rId30"/>
  </p:handoutMasterIdLst>
  <p:sldIdLst>
    <p:sldId id="266" r:id="rId5"/>
    <p:sldId id="362" r:id="rId6"/>
    <p:sldId id="372" r:id="rId7"/>
    <p:sldId id="374" r:id="rId8"/>
    <p:sldId id="375" r:id="rId9"/>
    <p:sldId id="387" r:id="rId10"/>
    <p:sldId id="388" r:id="rId11"/>
    <p:sldId id="379" r:id="rId12"/>
    <p:sldId id="386" r:id="rId13"/>
    <p:sldId id="385" r:id="rId14"/>
    <p:sldId id="384" r:id="rId15"/>
    <p:sldId id="383" r:id="rId16"/>
    <p:sldId id="371" r:id="rId17"/>
    <p:sldId id="363" r:id="rId18"/>
    <p:sldId id="324" r:id="rId19"/>
    <p:sldId id="367" r:id="rId20"/>
    <p:sldId id="370" r:id="rId21"/>
    <p:sldId id="369" r:id="rId22"/>
    <p:sldId id="368" r:id="rId23"/>
    <p:sldId id="377" r:id="rId24"/>
    <p:sldId id="380" r:id="rId25"/>
    <p:sldId id="381" r:id="rId26"/>
    <p:sldId id="382" r:id="rId27"/>
    <p:sldId id="306" r:id="rId28"/>
  </p:sldIdLst>
  <p:sldSz cx="9144000" cy="6858000" type="letter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DE70"/>
    <a:srgbClr val="0033CC"/>
    <a:srgbClr val="FF66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CAD7D61-B700-1045-B99A-6B7A12B726C0}" v="28" dt="2024-01-30T11:49:42.17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DA37D80-6434-44D0-A028-1B22A696006F}" styleName="Estilo claro 3 - Acento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252" autoAdjust="0"/>
    <p:restoredTop sz="92789" autoAdjust="0"/>
  </p:normalViewPr>
  <p:slideViewPr>
    <p:cSldViewPr>
      <p:cViewPr varScale="1">
        <p:scale>
          <a:sx n="100" d="100"/>
          <a:sy n="100" d="100"/>
        </p:scale>
        <p:origin x="124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35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229E89-BFF3-44D8-B3EF-320903B4D56B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s-CO"/>
        </a:p>
      </dgm:t>
    </dgm:pt>
    <dgm:pt modelId="{FA36CBE4-10C1-44D3-88EE-DCA520908DDC}">
      <dgm:prSet phldrT="[Texto]" custT="1"/>
      <dgm:spPr/>
      <dgm:t>
        <a:bodyPr/>
        <a:lstStyle/>
        <a:p>
          <a:r>
            <a:rPr lang="es-CO" sz="3200" dirty="0"/>
            <a:t>Funciones misionales PGN</a:t>
          </a:r>
        </a:p>
      </dgm:t>
    </dgm:pt>
    <dgm:pt modelId="{B51827D8-443C-488D-86CC-3968D9F7A9F3}" type="parTrans" cxnId="{26341DB7-B4D7-4F17-B21A-86DC6F66D0E9}">
      <dgm:prSet/>
      <dgm:spPr/>
      <dgm:t>
        <a:bodyPr/>
        <a:lstStyle/>
        <a:p>
          <a:endParaRPr lang="es-CO"/>
        </a:p>
      </dgm:t>
    </dgm:pt>
    <dgm:pt modelId="{E9A98F51-D195-410C-BB2B-277806694317}" type="sibTrans" cxnId="{26341DB7-B4D7-4F17-B21A-86DC6F66D0E9}">
      <dgm:prSet/>
      <dgm:spPr/>
      <dgm:t>
        <a:bodyPr/>
        <a:lstStyle/>
        <a:p>
          <a:endParaRPr lang="es-CO"/>
        </a:p>
      </dgm:t>
    </dgm:pt>
    <dgm:pt modelId="{08E22DFD-049E-4FA1-AD16-34EFC973A8E7}">
      <dgm:prSet phldrT="[Texto]" custT="1"/>
      <dgm:spPr/>
      <dgm:t>
        <a:bodyPr/>
        <a:lstStyle/>
        <a:p>
          <a:r>
            <a:rPr lang="es-CO" sz="2000" dirty="0"/>
            <a:t>Función Preventiva</a:t>
          </a:r>
        </a:p>
      </dgm:t>
    </dgm:pt>
    <dgm:pt modelId="{AC4D326D-CE8C-4129-893A-72E7109AB98B}" type="parTrans" cxnId="{FAB001D2-4590-4D28-8F43-D4B201197500}">
      <dgm:prSet/>
      <dgm:spPr/>
      <dgm:t>
        <a:bodyPr/>
        <a:lstStyle/>
        <a:p>
          <a:endParaRPr lang="es-CO"/>
        </a:p>
      </dgm:t>
    </dgm:pt>
    <dgm:pt modelId="{04BD1EEB-DD97-49AD-B884-ADA1349B5328}" type="sibTrans" cxnId="{FAB001D2-4590-4D28-8F43-D4B201197500}">
      <dgm:prSet/>
      <dgm:spPr/>
      <dgm:t>
        <a:bodyPr/>
        <a:lstStyle/>
        <a:p>
          <a:endParaRPr lang="es-CO"/>
        </a:p>
      </dgm:t>
    </dgm:pt>
    <dgm:pt modelId="{85CBB72F-D0DA-4305-9905-C71125398D8C}">
      <dgm:prSet phldrT="[Texto]" custT="1"/>
      <dgm:spPr/>
      <dgm:t>
        <a:bodyPr/>
        <a:lstStyle/>
        <a:p>
          <a:r>
            <a:rPr lang="es-CO" sz="2000" dirty="0"/>
            <a:t>Función de Intervención</a:t>
          </a:r>
        </a:p>
      </dgm:t>
    </dgm:pt>
    <dgm:pt modelId="{87CC3D49-0624-444B-8052-1BF95F4853DB}" type="parTrans" cxnId="{5A170F1D-00C2-4458-A5F1-14E00E87C719}">
      <dgm:prSet/>
      <dgm:spPr/>
      <dgm:t>
        <a:bodyPr/>
        <a:lstStyle/>
        <a:p>
          <a:endParaRPr lang="es-CO"/>
        </a:p>
      </dgm:t>
    </dgm:pt>
    <dgm:pt modelId="{1B01E1A2-723E-44B2-B973-7E99D7367AC6}" type="sibTrans" cxnId="{5A170F1D-00C2-4458-A5F1-14E00E87C719}">
      <dgm:prSet/>
      <dgm:spPr/>
      <dgm:t>
        <a:bodyPr/>
        <a:lstStyle/>
        <a:p>
          <a:endParaRPr lang="es-CO"/>
        </a:p>
      </dgm:t>
    </dgm:pt>
    <dgm:pt modelId="{DAC45B4D-DEA7-4B65-9025-4C9B0BF21BAF}">
      <dgm:prSet phldrT="[Texto]" custT="1"/>
      <dgm:spPr/>
      <dgm:t>
        <a:bodyPr/>
        <a:lstStyle/>
        <a:p>
          <a:r>
            <a:rPr lang="es-CO" sz="2000"/>
            <a:t>Función Disciplinaria</a:t>
          </a:r>
          <a:endParaRPr lang="es-CO" sz="2000" dirty="0"/>
        </a:p>
      </dgm:t>
    </dgm:pt>
    <dgm:pt modelId="{FC4822DB-CBE6-47D0-980F-F5740D80F4F5}" type="parTrans" cxnId="{C91FDC45-7E37-4DC9-B249-4B15EF04372E}">
      <dgm:prSet/>
      <dgm:spPr/>
      <dgm:t>
        <a:bodyPr/>
        <a:lstStyle/>
        <a:p>
          <a:endParaRPr lang="es-CO"/>
        </a:p>
      </dgm:t>
    </dgm:pt>
    <dgm:pt modelId="{63C74EFD-99FF-401F-98FA-56C20BCC1AB6}" type="sibTrans" cxnId="{C91FDC45-7E37-4DC9-B249-4B15EF04372E}">
      <dgm:prSet/>
      <dgm:spPr/>
      <dgm:t>
        <a:bodyPr/>
        <a:lstStyle/>
        <a:p>
          <a:endParaRPr lang="es-CO"/>
        </a:p>
      </dgm:t>
    </dgm:pt>
    <dgm:pt modelId="{818DFA56-19CB-4CFA-8563-D8902C010EC7}" type="pres">
      <dgm:prSet presAssocID="{DF229E89-BFF3-44D8-B3EF-320903B4D56B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ACC34A3E-D91C-4352-91EE-EAFA856CF4B1}" type="pres">
      <dgm:prSet presAssocID="{FA36CBE4-10C1-44D3-88EE-DCA520908DDC}" presName="root1" presStyleCnt="0"/>
      <dgm:spPr/>
    </dgm:pt>
    <dgm:pt modelId="{4FDEC6B8-1E35-47B6-93AB-46D7CD92287A}" type="pres">
      <dgm:prSet presAssocID="{FA36CBE4-10C1-44D3-88EE-DCA520908DDC}" presName="LevelOneTextNode" presStyleLbl="node0" presStyleIdx="0" presStyleCnt="1" custScaleX="103745" custScaleY="68045">
        <dgm:presLayoutVars>
          <dgm:chPref val="3"/>
        </dgm:presLayoutVars>
      </dgm:prSet>
      <dgm:spPr/>
    </dgm:pt>
    <dgm:pt modelId="{81179928-CB1F-47E2-8E09-1481FC3FEFE1}" type="pres">
      <dgm:prSet presAssocID="{FA36CBE4-10C1-44D3-88EE-DCA520908DDC}" presName="level2hierChild" presStyleCnt="0"/>
      <dgm:spPr/>
    </dgm:pt>
    <dgm:pt modelId="{D023FEA7-CBF7-4929-B58C-76ACC9F61AE5}" type="pres">
      <dgm:prSet presAssocID="{AC4D326D-CE8C-4129-893A-72E7109AB98B}" presName="conn2-1" presStyleLbl="parChTrans1D2" presStyleIdx="0" presStyleCnt="3"/>
      <dgm:spPr/>
    </dgm:pt>
    <dgm:pt modelId="{14AA4AD1-6864-47AA-B523-BF920A347388}" type="pres">
      <dgm:prSet presAssocID="{AC4D326D-CE8C-4129-893A-72E7109AB98B}" presName="connTx" presStyleLbl="parChTrans1D2" presStyleIdx="0" presStyleCnt="3"/>
      <dgm:spPr/>
    </dgm:pt>
    <dgm:pt modelId="{AC650A0C-19EA-4456-934D-5D590D7E80FA}" type="pres">
      <dgm:prSet presAssocID="{08E22DFD-049E-4FA1-AD16-34EFC973A8E7}" presName="root2" presStyleCnt="0"/>
      <dgm:spPr/>
    </dgm:pt>
    <dgm:pt modelId="{FA3910F8-CD13-44D0-B3F2-F87A7243EB7D}" type="pres">
      <dgm:prSet presAssocID="{08E22DFD-049E-4FA1-AD16-34EFC973A8E7}" presName="LevelTwoTextNode" presStyleLbl="node2" presStyleIdx="0" presStyleCnt="3">
        <dgm:presLayoutVars>
          <dgm:chPref val="3"/>
        </dgm:presLayoutVars>
      </dgm:prSet>
      <dgm:spPr/>
    </dgm:pt>
    <dgm:pt modelId="{C3797258-0BE0-43BE-A60F-B4206CEDB7ED}" type="pres">
      <dgm:prSet presAssocID="{08E22DFD-049E-4FA1-AD16-34EFC973A8E7}" presName="level3hierChild" presStyleCnt="0"/>
      <dgm:spPr/>
    </dgm:pt>
    <dgm:pt modelId="{AE8419AD-86F6-42B4-B571-89FF4807C4E4}" type="pres">
      <dgm:prSet presAssocID="{87CC3D49-0624-444B-8052-1BF95F4853DB}" presName="conn2-1" presStyleLbl="parChTrans1D2" presStyleIdx="1" presStyleCnt="3"/>
      <dgm:spPr/>
    </dgm:pt>
    <dgm:pt modelId="{B5E9A7B0-6F2A-4161-A028-BAC1758416D1}" type="pres">
      <dgm:prSet presAssocID="{87CC3D49-0624-444B-8052-1BF95F4853DB}" presName="connTx" presStyleLbl="parChTrans1D2" presStyleIdx="1" presStyleCnt="3"/>
      <dgm:spPr/>
    </dgm:pt>
    <dgm:pt modelId="{6B8E983F-D184-4451-B0F2-C1845E9A8E29}" type="pres">
      <dgm:prSet presAssocID="{85CBB72F-D0DA-4305-9905-C71125398D8C}" presName="root2" presStyleCnt="0"/>
      <dgm:spPr/>
    </dgm:pt>
    <dgm:pt modelId="{6175FC08-B6F9-498A-ACE5-C2E5B67097F9}" type="pres">
      <dgm:prSet presAssocID="{85CBB72F-D0DA-4305-9905-C71125398D8C}" presName="LevelTwoTextNode" presStyleLbl="node2" presStyleIdx="1" presStyleCnt="3">
        <dgm:presLayoutVars>
          <dgm:chPref val="3"/>
        </dgm:presLayoutVars>
      </dgm:prSet>
      <dgm:spPr/>
    </dgm:pt>
    <dgm:pt modelId="{5BAD1546-C762-4357-B417-8C205D804207}" type="pres">
      <dgm:prSet presAssocID="{85CBB72F-D0DA-4305-9905-C71125398D8C}" presName="level3hierChild" presStyleCnt="0"/>
      <dgm:spPr/>
    </dgm:pt>
    <dgm:pt modelId="{F0EA6D29-F5C5-45D3-9193-75872BCA3038}" type="pres">
      <dgm:prSet presAssocID="{FC4822DB-CBE6-47D0-980F-F5740D80F4F5}" presName="conn2-1" presStyleLbl="parChTrans1D2" presStyleIdx="2" presStyleCnt="3"/>
      <dgm:spPr/>
    </dgm:pt>
    <dgm:pt modelId="{0405658B-4D70-47B4-A3E0-D83A7EDA4E7F}" type="pres">
      <dgm:prSet presAssocID="{FC4822DB-CBE6-47D0-980F-F5740D80F4F5}" presName="connTx" presStyleLbl="parChTrans1D2" presStyleIdx="2" presStyleCnt="3"/>
      <dgm:spPr/>
    </dgm:pt>
    <dgm:pt modelId="{523149CB-6E92-4500-A2D1-1D602D199303}" type="pres">
      <dgm:prSet presAssocID="{DAC45B4D-DEA7-4B65-9025-4C9B0BF21BAF}" presName="root2" presStyleCnt="0"/>
      <dgm:spPr/>
    </dgm:pt>
    <dgm:pt modelId="{DC429CEE-20A7-4BDF-9CBA-B5B1DBAB5ACE}" type="pres">
      <dgm:prSet presAssocID="{DAC45B4D-DEA7-4B65-9025-4C9B0BF21BAF}" presName="LevelTwoTextNode" presStyleLbl="node2" presStyleIdx="2" presStyleCnt="3">
        <dgm:presLayoutVars>
          <dgm:chPref val="3"/>
        </dgm:presLayoutVars>
      </dgm:prSet>
      <dgm:spPr/>
    </dgm:pt>
    <dgm:pt modelId="{BA72A4C1-C033-4639-A9DD-6EC83F78EEDC}" type="pres">
      <dgm:prSet presAssocID="{DAC45B4D-DEA7-4B65-9025-4C9B0BF21BAF}" presName="level3hierChild" presStyleCnt="0"/>
      <dgm:spPr/>
    </dgm:pt>
  </dgm:ptLst>
  <dgm:cxnLst>
    <dgm:cxn modelId="{5A170F1D-00C2-4458-A5F1-14E00E87C719}" srcId="{FA36CBE4-10C1-44D3-88EE-DCA520908DDC}" destId="{85CBB72F-D0DA-4305-9905-C71125398D8C}" srcOrd="1" destOrd="0" parTransId="{87CC3D49-0624-444B-8052-1BF95F4853DB}" sibTransId="{1B01E1A2-723E-44B2-B973-7E99D7367AC6}"/>
    <dgm:cxn modelId="{78EB053F-7D1B-446B-8FD8-2C8572BFEFB1}" type="presOf" srcId="{87CC3D49-0624-444B-8052-1BF95F4853DB}" destId="{B5E9A7B0-6F2A-4161-A028-BAC1758416D1}" srcOrd="1" destOrd="0" presId="urn:microsoft.com/office/officeart/2008/layout/HorizontalMultiLevelHierarchy"/>
    <dgm:cxn modelId="{C91FDC45-7E37-4DC9-B249-4B15EF04372E}" srcId="{FA36CBE4-10C1-44D3-88EE-DCA520908DDC}" destId="{DAC45B4D-DEA7-4B65-9025-4C9B0BF21BAF}" srcOrd="2" destOrd="0" parTransId="{FC4822DB-CBE6-47D0-980F-F5740D80F4F5}" sibTransId="{63C74EFD-99FF-401F-98FA-56C20BCC1AB6}"/>
    <dgm:cxn modelId="{B5DD0551-4961-4291-BDF3-2E8CB94E826E}" type="presOf" srcId="{85CBB72F-D0DA-4305-9905-C71125398D8C}" destId="{6175FC08-B6F9-498A-ACE5-C2E5B67097F9}" srcOrd="0" destOrd="0" presId="urn:microsoft.com/office/officeart/2008/layout/HorizontalMultiLevelHierarchy"/>
    <dgm:cxn modelId="{93955573-1933-4B80-8D42-D110677CE5AA}" type="presOf" srcId="{FC4822DB-CBE6-47D0-980F-F5740D80F4F5}" destId="{F0EA6D29-F5C5-45D3-9193-75872BCA3038}" srcOrd="0" destOrd="0" presId="urn:microsoft.com/office/officeart/2008/layout/HorizontalMultiLevelHierarchy"/>
    <dgm:cxn modelId="{84E43C7C-BC79-45D6-8CF6-6C850AFF525B}" type="presOf" srcId="{08E22DFD-049E-4FA1-AD16-34EFC973A8E7}" destId="{FA3910F8-CD13-44D0-B3F2-F87A7243EB7D}" srcOrd="0" destOrd="0" presId="urn:microsoft.com/office/officeart/2008/layout/HorizontalMultiLevelHierarchy"/>
    <dgm:cxn modelId="{0201518A-2258-49F3-8332-9A5E95B9351D}" type="presOf" srcId="{FC4822DB-CBE6-47D0-980F-F5740D80F4F5}" destId="{0405658B-4D70-47B4-A3E0-D83A7EDA4E7F}" srcOrd="1" destOrd="0" presId="urn:microsoft.com/office/officeart/2008/layout/HorizontalMultiLevelHierarchy"/>
    <dgm:cxn modelId="{8249CC8B-C3F8-440C-AB00-C40D05EBC3B0}" type="presOf" srcId="{DF229E89-BFF3-44D8-B3EF-320903B4D56B}" destId="{818DFA56-19CB-4CFA-8563-D8902C010EC7}" srcOrd="0" destOrd="0" presId="urn:microsoft.com/office/officeart/2008/layout/HorizontalMultiLevelHierarchy"/>
    <dgm:cxn modelId="{BE684499-F5A7-4BC4-A7EB-2CAD4EBEE154}" type="presOf" srcId="{AC4D326D-CE8C-4129-893A-72E7109AB98B}" destId="{14AA4AD1-6864-47AA-B523-BF920A347388}" srcOrd="1" destOrd="0" presId="urn:microsoft.com/office/officeart/2008/layout/HorizontalMultiLevelHierarchy"/>
    <dgm:cxn modelId="{1DC6B6A5-6600-48F9-9185-898098E17BD0}" type="presOf" srcId="{87CC3D49-0624-444B-8052-1BF95F4853DB}" destId="{AE8419AD-86F6-42B4-B571-89FF4807C4E4}" srcOrd="0" destOrd="0" presId="urn:microsoft.com/office/officeart/2008/layout/HorizontalMultiLevelHierarchy"/>
    <dgm:cxn modelId="{297961AF-DAF3-477A-9187-0AC35A19696D}" type="presOf" srcId="{DAC45B4D-DEA7-4B65-9025-4C9B0BF21BAF}" destId="{DC429CEE-20A7-4BDF-9CBA-B5B1DBAB5ACE}" srcOrd="0" destOrd="0" presId="urn:microsoft.com/office/officeart/2008/layout/HorizontalMultiLevelHierarchy"/>
    <dgm:cxn modelId="{26341DB7-B4D7-4F17-B21A-86DC6F66D0E9}" srcId="{DF229E89-BFF3-44D8-B3EF-320903B4D56B}" destId="{FA36CBE4-10C1-44D3-88EE-DCA520908DDC}" srcOrd="0" destOrd="0" parTransId="{B51827D8-443C-488D-86CC-3968D9F7A9F3}" sibTransId="{E9A98F51-D195-410C-BB2B-277806694317}"/>
    <dgm:cxn modelId="{AE02BDB9-4761-4745-9CD3-D07B5FD7B2B3}" type="presOf" srcId="{AC4D326D-CE8C-4129-893A-72E7109AB98B}" destId="{D023FEA7-CBF7-4929-B58C-76ACC9F61AE5}" srcOrd="0" destOrd="0" presId="urn:microsoft.com/office/officeart/2008/layout/HorizontalMultiLevelHierarchy"/>
    <dgm:cxn modelId="{FAB001D2-4590-4D28-8F43-D4B201197500}" srcId="{FA36CBE4-10C1-44D3-88EE-DCA520908DDC}" destId="{08E22DFD-049E-4FA1-AD16-34EFC973A8E7}" srcOrd="0" destOrd="0" parTransId="{AC4D326D-CE8C-4129-893A-72E7109AB98B}" sibTransId="{04BD1EEB-DD97-49AD-B884-ADA1349B5328}"/>
    <dgm:cxn modelId="{2F854EDB-C34D-48E4-9027-4CEA89D5C8DE}" type="presOf" srcId="{FA36CBE4-10C1-44D3-88EE-DCA520908DDC}" destId="{4FDEC6B8-1E35-47B6-93AB-46D7CD92287A}" srcOrd="0" destOrd="0" presId="urn:microsoft.com/office/officeart/2008/layout/HorizontalMultiLevelHierarchy"/>
    <dgm:cxn modelId="{5E07F96B-4327-46FA-B87E-9C7C24EF4220}" type="presParOf" srcId="{818DFA56-19CB-4CFA-8563-D8902C010EC7}" destId="{ACC34A3E-D91C-4352-91EE-EAFA856CF4B1}" srcOrd="0" destOrd="0" presId="urn:microsoft.com/office/officeart/2008/layout/HorizontalMultiLevelHierarchy"/>
    <dgm:cxn modelId="{761DD77D-15BF-44E1-AA47-02A6E08809E3}" type="presParOf" srcId="{ACC34A3E-D91C-4352-91EE-EAFA856CF4B1}" destId="{4FDEC6B8-1E35-47B6-93AB-46D7CD92287A}" srcOrd="0" destOrd="0" presId="urn:microsoft.com/office/officeart/2008/layout/HorizontalMultiLevelHierarchy"/>
    <dgm:cxn modelId="{CBD16300-9C77-4BC2-BB01-85E79E785370}" type="presParOf" srcId="{ACC34A3E-D91C-4352-91EE-EAFA856CF4B1}" destId="{81179928-CB1F-47E2-8E09-1481FC3FEFE1}" srcOrd="1" destOrd="0" presId="urn:microsoft.com/office/officeart/2008/layout/HorizontalMultiLevelHierarchy"/>
    <dgm:cxn modelId="{1385258A-89BB-4ABF-A79E-D43D98F9FCEF}" type="presParOf" srcId="{81179928-CB1F-47E2-8E09-1481FC3FEFE1}" destId="{D023FEA7-CBF7-4929-B58C-76ACC9F61AE5}" srcOrd="0" destOrd="0" presId="urn:microsoft.com/office/officeart/2008/layout/HorizontalMultiLevelHierarchy"/>
    <dgm:cxn modelId="{3F90DC5C-0299-49A9-8A22-5D807ED0977F}" type="presParOf" srcId="{D023FEA7-CBF7-4929-B58C-76ACC9F61AE5}" destId="{14AA4AD1-6864-47AA-B523-BF920A347388}" srcOrd="0" destOrd="0" presId="urn:microsoft.com/office/officeart/2008/layout/HorizontalMultiLevelHierarchy"/>
    <dgm:cxn modelId="{A5DF0A1B-9826-4CF7-AC90-74871F765068}" type="presParOf" srcId="{81179928-CB1F-47E2-8E09-1481FC3FEFE1}" destId="{AC650A0C-19EA-4456-934D-5D590D7E80FA}" srcOrd="1" destOrd="0" presId="urn:microsoft.com/office/officeart/2008/layout/HorizontalMultiLevelHierarchy"/>
    <dgm:cxn modelId="{C83261DA-FBAD-4DB0-B777-671C22A455E1}" type="presParOf" srcId="{AC650A0C-19EA-4456-934D-5D590D7E80FA}" destId="{FA3910F8-CD13-44D0-B3F2-F87A7243EB7D}" srcOrd="0" destOrd="0" presId="urn:microsoft.com/office/officeart/2008/layout/HorizontalMultiLevelHierarchy"/>
    <dgm:cxn modelId="{81A713B3-1914-4014-B2B3-6A7A9C449C34}" type="presParOf" srcId="{AC650A0C-19EA-4456-934D-5D590D7E80FA}" destId="{C3797258-0BE0-43BE-A60F-B4206CEDB7ED}" srcOrd="1" destOrd="0" presId="urn:microsoft.com/office/officeart/2008/layout/HorizontalMultiLevelHierarchy"/>
    <dgm:cxn modelId="{2DA5CC2D-114C-4EA5-8F49-B32FF39B2BB3}" type="presParOf" srcId="{81179928-CB1F-47E2-8E09-1481FC3FEFE1}" destId="{AE8419AD-86F6-42B4-B571-89FF4807C4E4}" srcOrd="2" destOrd="0" presId="urn:microsoft.com/office/officeart/2008/layout/HorizontalMultiLevelHierarchy"/>
    <dgm:cxn modelId="{21607D9F-8144-4278-B5BD-B49ABD10D49E}" type="presParOf" srcId="{AE8419AD-86F6-42B4-B571-89FF4807C4E4}" destId="{B5E9A7B0-6F2A-4161-A028-BAC1758416D1}" srcOrd="0" destOrd="0" presId="urn:microsoft.com/office/officeart/2008/layout/HorizontalMultiLevelHierarchy"/>
    <dgm:cxn modelId="{61FA77C0-07B5-4FBF-B4E9-B39E524B9F5F}" type="presParOf" srcId="{81179928-CB1F-47E2-8E09-1481FC3FEFE1}" destId="{6B8E983F-D184-4451-B0F2-C1845E9A8E29}" srcOrd="3" destOrd="0" presId="urn:microsoft.com/office/officeart/2008/layout/HorizontalMultiLevelHierarchy"/>
    <dgm:cxn modelId="{8FA0A10D-FA06-495D-815D-B0EB70A6AD7C}" type="presParOf" srcId="{6B8E983F-D184-4451-B0F2-C1845E9A8E29}" destId="{6175FC08-B6F9-498A-ACE5-C2E5B67097F9}" srcOrd="0" destOrd="0" presId="urn:microsoft.com/office/officeart/2008/layout/HorizontalMultiLevelHierarchy"/>
    <dgm:cxn modelId="{CCC0A913-08EA-45CC-8EEE-4CACBE4E8F2A}" type="presParOf" srcId="{6B8E983F-D184-4451-B0F2-C1845E9A8E29}" destId="{5BAD1546-C762-4357-B417-8C205D804207}" srcOrd="1" destOrd="0" presId="urn:microsoft.com/office/officeart/2008/layout/HorizontalMultiLevelHierarchy"/>
    <dgm:cxn modelId="{0D81AEAC-FEB7-416A-8275-CE0D4A3DF2F3}" type="presParOf" srcId="{81179928-CB1F-47E2-8E09-1481FC3FEFE1}" destId="{F0EA6D29-F5C5-45D3-9193-75872BCA3038}" srcOrd="4" destOrd="0" presId="urn:microsoft.com/office/officeart/2008/layout/HorizontalMultiLevelHierarchy"/>
    <dgm:cxn modelId="{7B61C2AB-7A3E-43EB-8D33-3C38A855A1BE}" type="presParOf" srcId="{F0EA6D29-F5C5-45D3-9193-75872BCA3038}" destId="{0405658B-4D70-47B4-A3E0-D83A7EDA4E7F}" srcOrd="0" destOrd="0" presId="urn:microsoft.com/office/officeart/2008/layout/HorizontalMultiLevelHierarchy"/>
    <dgm:cxn modelId="{38195B20-32A2-47E8-829B-E23B29D3B3CF}" type="presParOf" srcId="{81179928-CB1F-47E2-8E09-1481FC3FEFE1}" destId="{523149CB-6E92-4500-A2D1-1D602D199303}" srcOrd="5" destOrd="0" presId="urn:microsoft.com/office/officeart/2008/layout/HorizontalMultiLevelHierarchy"/>
    <dgm:cxn modelId="{8DAC6980-AE86-4981-A57D-B5E0E5A281B5}" type="presParOf" srcId="{523149CB-6E92-4500-A2D1-1D602D199303}" destId="{DC429CEE-20A7-4BDF-9CBA-B5B1DBAB5ACE}" srcOrd="0" destOrd="0" presId="urn:microsoft.com/office/officeart/2008/layout/HorizontalMultiLevelHierarchy"/>
    <dgm:cxn modelId="{CF396079-A38C-45C7-99E1-6BFE51600E4F}" type="presParOf" srcId="{523149CB-6E92-4500-A2D1-1D602D199303}" destId="{BA72A4C1-C033-4639-A9DD-6EC83F78EEDC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EA6D29-F5C5-45D3-9193-75872BCA3038}">
      <dsp:nvSpPr>
        <dsp:cNvPr id="0" name=""/>
        <dsp:cNvSpPr/>
      </dsp:nvSpPr>
      <dsp:spPr>
        <a:xfrm>
          <a:off x="2183903" y="2528168"/>
          <a:ext cx="630221" cy="12008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15110" y="0"/>
              </a:lnTo>
              <a:lnTo>
                <a:pt x="315110" y="1200879"/>
              </a:lnTo>
              <a:lnTo>
                <a:pt x="630221" y="1200879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2465109" y="3094702"/>
        <a:ext cx="67810" cy="67810"/>
      </dsp:txXfrm>
    </dsp:sp>
    <dsp:sp modelId="{AE8419AD-86F6-42B4-B571-89FF4807C4E4}">
      <dsp:nvSpPr>
        <dsp:cNvPr id="0" name=""/>
        <dsp:cNvSpPr/>
      </dsp:nvSpPr>
      <dsp:spPr>
        <a:xfrm>
          <a:off x="2183903" y="2482448"/>
          <a:ext cx="63022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30221" y="45720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2483259" y="2512412"/>
        <a:ext cx="31511" cy="31511"/>
      </dsp:txXfrm>
    </dsp:sp>
    <dsp:sp modelId="{D023FEA7-CBF7-4929-B58C-76ACC9F61AE5}">
      <dsp:nvSpPr>
        <dsp:cNvPr id="0" name=""/>
        <dsp:cNvSpPr/>
      </dsp:nvSpPr>
      <dsp:spPr>
        <a:xfrm>
          <a:off x="2183903" y="1327288"/>
          <a:ext cx="630221" cy="1200879"/>
        </a:xfrm>
        <a:custGeom>
          <a:avLst/>
          <a:gdLst/>
          <a:ahLst/>
          <a:cxnLst/>
          <a:rect l="0" t="0" r="0" b="0"/>
          <a:pathLst>
            <a:path>
              <a:moveTo>
                <a:pt x="0" y="1200879"/>
              </a:moveTo>
              <a:lnTo>
                <a:pt x="315110" y="1200879"/>
              </a:lnTo>
              <a:lnTo>
                <a:pt x="315110" y="0"/>
              </a:lnTo>
              <a:lnTo>
                <a:pt x="630221" y="0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2465109" y="1893822"/>
        <a:ext cx="67810" cy="67810"/>
      </dsp:txXfrm>
    </dsp:sp>
    <dsp:sp modelId="{4FDEC6B8-1E35-47B6-93AB-46D7CD92287A}">
      <dsp:nvSpPr>
        <dsp:cNvPr id="0" name=""/>
        <dsp:cNvSpPr/>
      </dsp:nvSpPr>
      <dsp:spPr>
        <a:xfrm rot="16200000">
          <a:off x="-34729" y="2029826"/>
          <a:ext cx="3440583" cy="99668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200" kern="1200" dirty="0"/>
            <a:t>Funciones misionales PGN</a:t>
          </a:r>
        </a:p>
      </dsp:txBody>
      <dsp:txXfrm>
        <a:off x="-34729" y="2029826"/>
        <a:ext cx="3440583" cy="996682"/>
      </dsp:txXfrm>
    </dsp:sp>
    <dsp:sp modelId="{FA3910F8-CD13-44D0-B3F2-F87A7243EB7D}">
      <dsp:nvSpPr>
        <dsp:cNvPr id="0" name=""/>
        <dsp:cNvSpPr/>
      </dsp:nvSpPr>
      <dsp:spPr>
        <a:xfrm>
          <a:off x="2814125" y="846936"/>
          <a:ext cx="3151108" cy="96070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/>
            <a:t>Función Preventiva</a:t>
          </a:r>
        </a:p>
      </dsp:txBody>
      <dsp:txXfrm>
        <a:off x="2814125" y="846936"/>
        <a:ext cx="3151108" cy="960703"/>
      </dsp:txXfrm>
    </dsp:sp>
    <dsp:sp modelId="{6175FC08-B6F9-498A-ACE5-C2E5B67097F9}">
      <dsp:nvSpPr>
        <dsp:cNvPr id="0" name=""/>
        <dsp:cNvSpPr/>
      </dsp:nvSpPr>
      <dsp:spPr>
        <a:xfrm>
          <a:off x="2814125" y="2047816"/>
          <a:ext cx="3151108" cy="96070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/>
            <a:t>Función de Intervención</a:t>
          </a:r>
        </a:p>
      </dsp:txBody>
      <dsp:txXfrm>
        <a:off x="2814125" y="2047816"/>
        <a:ext cx="3151108" cy="960703"/>
      </dsp:txXfrm>
    </dsp:sp>
    <dsp:sp modelId="{DC429CEE-20A7-4BDF-9CBA-B5B1DBAB5ACE}">
      <dsp:nvSpPr>
        <dsp:cNvPr id="0" name=""/>
        <dsp:cNvSpPr/>
      </dsp:nvSpPr>
      <dsp:spPr>
        <a:xfrm>
          <a:off x="2814125" y="3248695"/>
          <a:ext cx="3151108" cy="96070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/>
            <a:t>Función Disciplinaria</a:t>
          </a:r>
          <a:endParaRPr lang="es-CO" sz="2000" kern="1200" dirty="0"/>
        </a:p>
      </dsp:txBody>
      <dsp:txXfrm>
        <a:off x="2814125" y="3248695"/>
        <a:ext cx="3151108" cy="9607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 dirty="0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4899C0-FDE4-458D-8090-6DEAA1F38968}" type="datetimeFigureOut">
              <a:rPr lang="es-CO" smtClean="0"/>
              <a:t>30/01/2024</a:t>
            </a:fld>
            <a:endParaRPr lang="es-CO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81BB2C-5F5D-4A5B-AFD0-56DDF025AF8D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805242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s-ES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s-ES" dirty="0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="" xmlns:a14="http://schemas.microsoft.com/office/drawing/2010/main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s-ES" dirty="0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F5B3309-0EF9-4968-AF51-A1DD246281E0}" type="slidenum">
              <a:rPr lang="es-ES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666052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039DE8-BC6E-4167-A177-A0F06577196B}" type="slidenum">
              <a:rPr lang="es-ES"/>
              <a:pPr/>
              <a:t>1</a:t>
            </a:fld>
            <a:endParaRPr lang="es-ES" dirty="0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309088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112B5E-7DBB-4D94-B12F-0834BACC4E49}" type="slidenum">
              <a:rPr lang="es-ES"/>
              <a:pPr/>
              <a:t>2</a:t>
            </a:fld>
            <a:endParaRPr lang="es-ES" dirty="0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2445170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4F21BA-1521-CDD2-A080-F370B97F1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AC97F8C-650F-2CA3-5A45-DC5A00D1638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112B5E-7DBB-4D94-B12F-0834BACC4E49}" type="slidenum">
              <a:rPr lang="es-ES"/>
              <a:pPr/>
              <a:t>3</a:t>
            </a:fld>
            <a:endParaRPr lang="es-ES" dirty="0"/>
          </a:p>
        </p:txBody>
      </p:sp>
      <p:sp>
        <p:nvSpPr>
          <p:cNvPr id="17410" name="Rectangle 2">
            <a:extLst>
              <a:ext uri="{FF2B5EF4-FFF2-40B4-BE49-F238E27FC236}">
                <a16:creationId xmlns:a16="http://schemas.microsoft.com/office/drawing/2014/main" id="{4BD0403C-C38B-D2A3-CEB6-A2AAF59AE0F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0518C6F1-493C-DAD9-4724-E0E1CD5DC6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862707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7F6E45-9D48-A7DD-AB14-328E0DAF9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DFCD98B-DF60-43B0-6206-CEC664F52F9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112B5E-7DBB-4D94-B12F-0834BACC4E49}" type="slidenum">
              <a:rPr lang="es-ES"/>
              <a:pPr/>
              <a:t>4</a:t>
            </a:fld>
            <a:endParaRPr lang="es-ES" dirty="0"/>
          </a:p>
        </p:txBody>
      </p:sp>
      <p:sp>
        <p:nvSpPr>
          <p:cNvPr id="17410" name="Rectangle 2">
            <a:extLst>
              <a:ext uri="{FF2B5EF4-FFF2-40B4-BE49-F238E27FC236}">
                <a16:creationId xmlns:a16="http://schemas.microsoft.com/office/drawing/2014/main" id="{D16CC6E1-58F1-8F57-1183-A150535A6B4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742407F3-755C-2573-8322-F36A66C903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1024672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4EDD16-670B-4C4F-52C4-21CEB4FE44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B7C447D-742E-21D7-4785-F62BC97AD7B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112B5E-7DBB-4D94-B12F-0834BACC4E49}" type="slidenum">
              <a:rPr lang="es-ES"/>
              <a:pPr/>
              <a:t>5</a:t>
            </a:fld>
            <a:endParaRPr lang="es-ES" dirty="0"/>
          </a:p>
        </p:txBody>
      </p:sp>
      <p:sp>
        <p:nvSpPr>
          <p:cNvPr id="17410" name="Rectangle 2">
            <a:extLst>
              <a:ext uri="{FF2B5EF4-FFF2-40B4-BE49-F238E27FC236}">
                <a16:creationId xmlns:a16="http://schemas.microsoft.com/office/drawing/2014/main" id="{D1FE5675-5FAF-9632-F52E-4A59CA9819E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564ECBA8-9E75-6C7F-DFE7-E1B0EBC466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3991604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0969B3-1200-9C2E-2343-12F68444B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9966AE79-9D46-A8BC-8AEF-92BC58CAC6D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112B5E-7DBB-4D94-B12F-0834BACC4E49}" type="slidenum">
              <a:rPr lang="es-ES"/>
              <a:pPr/>
              <a:t>8</a:t>
            </a:fld>
            <a:endParaRPr lang="es-ES" dirty="0"/>
          </a:p>
        </p:txBody>
      </p:sp>
      <p:sp>
        <p:nvSpPr>
          <p:cNvPr id="17410" name="Rectangle 2">
            <a:extLst>
              <a:ext uri="{FF2B5EF4-FFF2-40B4-BE49-F238E27FC236}">
                <a16:creationId xmlns:a16="http://schemas.microsoft.com/office/drawing/2014/main" id="{8FC36CF7-6FEC-7852-9AB5-CE61984E6B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ADAF8B2F-E009-4728-4421-BE3AE3C63A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401157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8867A9-58D8-923F-1C20-834410153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8D4CFEA8-47FC-E853-1465-F3BA9C8AFA4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112B5E-7DBB-4D94-B12F-0834BACC4E49}" type="slidenum">
              <a:rPr lang="es-ES"/>
              <a:pPr/>
              <a:t>13</a:t>
            </a:fld>
            <a:endParaRPr lang="es-ES" dirty="0"/>
          </a:p>
        </p:txBody>
      </p:sp>
      <p:sp>
        <p:nvSpPr>
          <p:cNvPr id="17410" name="Rectangle 2">
            <a:extLst>
              <a:ext uri="{FF2B5EF4-FFF2-40B4-BE49-F238E27FC236}">
                <a16:creationId xmlns:a16="http://schemas.microsoft.com/office/drawing/2014/main" id="{61AF3642-2E25-F61C-5D4A-6DC8EB52E6C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097A6352-34B5-0000-F125-4A814E2484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2588053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112B5E-7DBB-4D94-B12F-0834BACC4E49}" type="slidenum">
              <a:rPr lang="es-ES"/>
              <a:pPr/>
              <a:t>14</a:t>
            </a:fld>
            <a:endParaRPr lang="es-ES" dirty="0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3613294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039DE8-BC6E-4167-A177-A0F06577196B}" type="slidenum">
              <a:rPr lang="es-ES"/>
              <a:pPr/>
              <a:t>24</a:t>
            </a:fld>
            <a:endParaRPr lang="es-ES" dirty="0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616873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D413E5-C69D-4E1F-8B77-0A0C02D6AA83}" type="slidenum">
              <a:rPr lang="es-ES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28979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2A6278-8B46-48E8-BB2F-3CC9039A9C1A}" type="slidenum">
              <a:rPr lang="es-ES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68553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C1685B-7AA0-4538-B484-249FBC95CEDD}" type="slidenum">
              <a:rPr lang="es-ES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25987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297819-5675-4BF2-9EE3-5277653F25FD}" type="slidenum">
              <a:rPr lang="es-ES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72031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E0E094-A34E-4F3E-8FB6-84D577C1346F}" type="slidenum">
              <a:rPr lang="es-ES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56186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B4353C-AD05-47A4-A77D-EE163817161D}" type="slidenum">
              <a:rPr lang="es-ES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65606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542602-E331-413D-96FF-91992D9C8E76}" type="slidenum">
              <a:rPr lang="es-ES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91452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15DE31-3052-4A6A-A9E1-E388D8992E9E}" type="slidenum">
              <a:rPr lang="es-ES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41491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2A7DAC-CF37-46A6-991E-2D970762944F}" type="slidenum">
              <a:rPr lang="es-ES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93363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BFECD5-D90D-4049-B915-0E4F790D1F1A}" type="slidenum">
              <a:rPr lang="es-ES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53393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B58150-012C-4BCE-AC90-44A5DD962CD6}" type="slidenum">
              <a:rPr lang="es-ES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648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7DABC59-E862-4EDD-9EE9-063D766B9730}" type="slidenum">
              <a:rPr lang="es-ES"/>
              <a:pPr/>
              <a:t>‹Nº›</a:t>
            </a:fld>
            <a:endParaRPr lang="es-E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thegroyne.com/2018/11/aplicaciones-para-cuidar-el-medio-ambiente/" TargetMode="Externa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ko/photo/1071426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1593864" TargetMode="External"/><Relationship Id="rId2" Type="http://schemas.openxmlformats.org/officeDocument/2006/relationships/image" Target="../media/image13.jpg!d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lhocino-adra.blogspot.com/2012/03/phytophtora-capsici-en-sandia.html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-nc-sa/3.0/" TargetMode="External"/><Relationship Id="rId5" Type="http://schemas.openxmlformats.org/officeDocument/2006/relationships/hyperlink" Target="https://arbolesdelchaco.blogspot.com/2011/12/frijolillo-porotillo.html" TargetMode="External"/><Relationship Id="rId4" Type="http://schemas.openxmlformats.org/officeDocument/2006/relationships/image" Target="../media/image1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rensarural.org/spip/spip.php?article13570" TargetMode="External"/><Relationship Id="rId4" Type="http://schemas.openxmlformats.org/officeDocument/2006/relationships/image" Target="../media/image16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hyperlink" Target="https://nomadicniko.com/2019/06/23/cienaga-de-la-caimanera/" TargetMode="External"/><Relationship Id="rId4" Type="http://schemas.openxmlformats.org/officeDocument/2006/relationships/diagramLayout" Target="../diagrams/layout1.xml"/><Relationship Id="rId9" Type="http://schemas.openxmlformats.org/officeDocument/2006/relationships/image" Target="../media/image1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hyperlink" Target="http://www.secretariasenado.gov.co/senado/basedoc/constitucion_politica_1991_pr009.html#277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pressenza.com/es/2016/11/triunfo-campesino-en-colombia-19-empresas-obligadas-devolver-tierras-y-suspender-la-explotacion-minera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hillron.blogspot.com/2017/09/las-vacas-del-mandador.html" TargetMode="Externa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nomadicniko.com/2019/06/20/monteria-city-center/" TargetMode="Externa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nomadicniko.com/2019/06/20/ronda-del-sinu/" TargetMode="External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ixabay.com/es/cielo-medio-ambiente-la-naturaleza-1392241/" TargetMode="Externa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nomadicniko.com/2019/06/20/ronda-del-sinu/" TargetMode="External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nomadicniko.com/2019/06/20/ronda-del-sinu/" TargetMode="External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nomadicniko.com/2019/06/20/ronda-del-sinu/" TargetMode="External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nomadicniko.com/2019/06/20/ronda-del-sinu/" TargetMode="External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7" Type="http://schemas.openxmlformats.org/officeDocument/2006/relationships/hyperlink" Target="mailto:jcgomez@procuradur&#237;a.gov.co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lcorream@procuradur&#237;a.gov.co" TargetMode="External"/><Relationship Id="rId5" Type="http://schemas.openxmlformats.org/officeDocument/2006/relationships/hyperlink" Target="mailto:43153lcorream@procuradur&#237;a.gov.co" TargetMode="External"/><Relationship Id="rId4" Type="http://schemas.openxmlformats.org/officeDocument/2006/relationships/hyperlink" Target="https://nomadicniko.com/colombia/caribe/monteria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xhere.com/pt/photo/1408238" TargetMode="External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ublicdomainpictures.net/pt/view-image.php?image=331284&amp;picture=fazenda-de-arroz-verde" TargetMode="External"/><Relationship Id="rId5" Type="http://schemas.microsoft.com/office/2007/relationships/hdphoto" Target="../media/hdphoto4.wdp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xhere.com/es/photo/1159860" TargetMode="External"/><Relationship Id="rId5" Type="http://schemas.microsoft.com/office/2007/relationships/hdphoto" Target="../media/hdphoto5.wdp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flickr.com/photos/lucynieto/6925057098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oquartopoder.com.br/2021/03/15/criar-gado-influencia-na-degradacao-do-meio-ambiente/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n.wikipedia.org/wiki/Tropical_and_subtropical_dry_broadleaf_forests" TargetMode="Externa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rasildefato.com.br/2021/06/29/especulacao-imobiliaria-pesca-predatoria-comunidades-pesqueiras-estao-sob-ameaca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BD41D2E8-F0B2-8737-FF35-3FB7354B8B3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WatercolorSpong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03647" y="1166887"/>
            <a:ext cx="7454787" cy="1470025"/>
          </a:xfrm>
        </p:spPr>
        <p:txBody>
          <a:bodyPr/>
          <a:lstStyle/>
          <a:p>
            <a:r>
              <a:rPr lang="es-CO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La Procuraduría General de la Nación como parte del Sistema Nacional Ambiental - SINA</a:t>
            </a:r>
            <a:endParaRPr lang="es-ES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43608" y="2780928"/>
            <a:ext cx="7920880" cy="1414463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s-CO" sz="2400" dirty="0"/>
          </a:p>
          <a:p>
            <a:pPr>
              <a:lnSpc>
                <a:spcPct val="90000"/>
              </a:lnSpc>
            </a:pPr>
            <a:endParaRPr lang="es-CO" sz="2400" dirty="0"/>
          </a:p>
          <a:p>
            <a:pPr>
              <a:lnSpc>
                <a:spcPct val="90000"/>
              </a:lnSpc>
            </a:pPr>
            <a:r>
              <a:rPr lang="es-CO" sz="2400" dirty="0">
                <a:latin typeface="Calibri" panose="020F0502020204030204" pitchFamily="34" charset="0"/>
                <a:cs typeface="Calibri" panose="020F0502020204030204" pitchFamily="34" charset="0"/>
              </a:rPr>
              <a:t>Seminario </a:t>
            </a:r>
            <a:r>
              <a:rPr lang="es-CO" sz="2400" i="1" dirty="0">
                <a:latin typeface="Calibri" panose="020F0502020204030204" pitchFamily="34" charset="0"/>
                <a:cs typeface="Calibri" panose="020F0502020204030204" pitchFamily="34" charset="0"/>
              </a:rPr>
              <a:t>“Componentes Ambientales y territoriales para la formulación y ejecución de los planes de desarrollo en el departamento de Córdoba periodo 2024- 2027”</a:t>
            </a:r>
          </a:p>
          <a:p>
            <a:pPr>
              <a:lnSpc>
                <a:spcPct val="90000"/>
              </a:lnSpc>
            </a:pPr>
            <a:endParaRPr lang="es-CO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endParaRPr lang="es-CO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es-CO" sz="2400" dirty="0">
                <a:latin typeface="Calibri" panose="020F0502020204030204" pitchFamily="34" charset="0"/>
                <a:cs typeface="Calibri" panose="020F0502020204030204" pitchFamily="34" charset="0"/>
              </a:rPr>
              <a:t>Montería- 30 de enero de 2024</a:t>
            </a:r>
            <a:endParaRPr lang="es-E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5CE39C44-1C1B-26D8-B46B-BE5EB354853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1828"/>
            <a:ext cx="9144000" cy="6856171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0C02AF8-8A10-E54E-351A-C433DE95D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608" y="404664"/>
            <a:ext cx="7643192" cy="5832648"/>
          </a:xfrm>
        </p:spPr>
        <p:txBody>
          <a:bodyPr/>
          <a:lstStyle/>
          <a:p>
            <a:pPr algn="just"/>
            <a:endParaRPr lang="es-CO" sz="2000" b="0" i="0" dirty="0">
              <a:solidFill>
                <a:srgbClr val="4B4949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2000" b="0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6) Ejercer, a través del </a:t>
            </a:r>
            <a:r>
              <a:rPr lang="es-CO" sz="2000" b="1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alcalde como primera autoridad de policía con el apoyo de la Policía Nacional y en Coordinación con las demás entidades del Sistema Nacional Ambiental (SINA), </a:t>
            </a:r>
            <a:r>
              <a:rPr lang="es-CO" sz="2000" b="0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 sujeción a la distribución legal de competencias, funciones de </a:t>
            </a:r>
            <a:r>
              <a:rPr lang="es-CO" sz="2000" b="1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control y vigilancia del medio ambiente </a:t>
            </a:r>
            <a:r>
              <a:rPr lang="es-CO" sz="2000" b="0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 los recursos naturales renovables, con el fin de velar por el cumplimiento de los deberes del Estado y de los particulares en materia ambiental y de proteger el derecho constitucional a un ambiente sano;</a:t>
            </a:r>
          </a:p>
          <a:p>
            <a:pPr algn="just"/>
            <a:r>
              <a:rPr lang="es-CO" sz="2000" b="0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7) Coordinar y dirigir, con la asesoría de las Corporaciones Autónomas Regionales, las </a:t>
            </a:r>
            <a:r>
              <a:rPr lang="es-CO" sz="2000" b="1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actividades permanentes de control y vigilancia ambientales que se realicen en el territorio del municipio o distrito con el apoyo de la fuerza pública, en relación con la movilización, procesamiento, uso, aprovechamiento y comercialización de los recursos naturales renovables o con actividades contaminantes y degradantes de las aguas, el aire o el suelo</a:t>
            </a:r>
            <a:r>
              <a:rPr lang="es-CO" sz="2000" b="0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 algn="just">
              <a:buNone/>
            </a:pPr>
            <a:endParaRPr lang="es-CO" sz="2200" b="0" i="0" dirty="0">
              <a:solidFill>
                <a:srgbClr val="4B4949"/>
              </a:solidFill>
              <a:effectLst/>
              <a:latin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415714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07AA6DAC-2DD9-CF4E-B606-BAC5A9AAC95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4010E8B-C2BF-7F8C-918D-7978CA5AFE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608" y="980728"/>
            <a:ext cx="7643192" cy="4320480"/>
          </a:xfrm>
        </p:spPr>
        <p:txBody>
          <a:bodyPr/>
          <a:lstStyle/>
          <a:p>
            <a:pPr algn="just"/>
            <a:endParaRPr lang="es-CO" sz="2200" b="0" i="0" dirty="0">
              <a:solidFill>
                <a:srgbClr val="4B4949"/>
              </a:solidFill>
              <a:effectLst/>
              <a:latin typeface="Open Sans" panose="020B0606030504020204" pitchFamily="34" charset="0"/>
            </a:endParaRPr>
          </a:p>
          <a:p>
            <a:pPr algn="just"/>
            <a:endParaRPr lang="es-CO" sz="2200" dirty="0">
              <a:solidFill>
                <a:srgbClr val="4B494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2200" b="0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8) Dictar, dentro de los límites establecidos por la ley, los reglamentos y las disposiciones superiores, las normas de ordenamiento territorial del municipio y las </a:t>
            </a:r>
            <a:r>
              <a:rPr lang="es-CO" sz="2200" b="1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regulaciones sobre usos del suelo</a:t>
            </a:r>
            <a:r>
              <a:rPr lang="es-CO" sz="2200" b="0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r>
              <a:rPr lang="es-CO" sz="2200" b="0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9) Ejecutar </a:t>
            </a:r>
            <a:r>
              <a:rPr lang="es-CO" sz="2200" b="1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obras o proyectos de descontaminación de corrientes o depósitos de agua afectados por vertimientos del municipio, así como programas de disposición, eliminación y reciclaje de residuos líquidos y sólidos y de control a las emisiones contaminantes del aire.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804570359"/>
      </p:ext>
    </p:extLst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8F6EC42-CB29-84EA-F72C-70128F98736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5497" y="1"/>
            <a:ext cx="9108504" cy="6858000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46DA854-EB68-2340-7AB8-4D3954316E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608" y="764704"/>
            <a:ext cx="7643192" cy="5256583"/>
          </a:xfrm>
        </p:spPr>
        <p:txBody>
          <a:bodyPr/>
          <a:lstStyle/>
          <a:p>
            <a:pPr algn="just"/>
            <a:r>
              <a:rPr lang="es-CO" sz="2100" b="0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10) </a:t>
            </a:r>
            <a:r>
              <a:rPr lang="es-CO" sz="2100" b="1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Promover, cofinanciar o ejecutar, en coordinación con los entes </a:t>
            </a:r>
            <a:r>
              <a:rPr lang="es-CO" sz="2100" b="0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directores y organismos ejecutores del Sistema Nacional de Adecuación de Tierras y con las Corporaciones Autónomas Regionales, </a:t>
            </a:r>
            <a:r>
              <a:rPr lang="es-CO" sz="2100" b="1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obras y proyectos de irrigación, drenaje, recuperación de tierras, defensa contra las inundaciones y regulación de cauces o corrientes de agua, para el adecuado manejo y aprovechamiento de cuencas y micro-cuencas hidrográficas.</a:t>
            </a:r>
            <a:endParaRPr lang="es-CO" sz="2100" b="1" dirty="0">
              <a:solidFill>
                <a:srgbClr val="41423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21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PARÁGRAFO. </a:t>
            </a:r>
            <a:r>
              <a:rPr lang="es-CO" sz="2100" b="0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Las </a:t>
            </a:r>
            <a:r>
              <a:rPr lang="es-CO" sz="2100" b="1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Unidades Municipales de Asistencia Técnica Agropecuaria a Pequeños Productores, </a:t>
            </a:r>
            <a:r>
              <a:rPr lang="es-CO" sz="2100" b="1" i="0" dirty="0" err="1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Umatas</a:t>
            </a:r>
            <a:r>
              <a:rPr lang="es-CO" sz="2100" b="1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prestarán el servicio de asistencia técnica y harán transferencia de tecnología en lo relacionado con la defensa del medio ambiente y la protección de los recursos naturales renovables.</a:t>
            </a:r>
            <a:endParaRPr lang="es-CO" sz="2100" b="1" dirty="0">
              <a:solidFill>
                <a:srgbClr val="414235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CO" sz="2400" dirty="0"/>
          </a:p>
        </p:txBody>
      </p:sp>
    </p:spTree>
    <p:extLst>
      <p:ext uri="{BB962C8B-B14F-4D97-AF65-F5344CB8AC3E}">
        <p14:creationId xmlns:p14="http://schemas.microsoft.com/office/powerpoint/2010/main" val="4289566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CF7B95-691F-0001-04B8-CE3304D833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4 Grupo">
            <a:extLst>
              <a:ext uri="{FF2B5EF4-FFF2-40B4-BE49-F238E27FC236}">
                <a16:creationId xmlns:a16="http://schemas.microsoft.com/office/drawing/2014/main" id="{0EBC4ED1-98A0-8B7B-2846-5F5E16A230B1}"/>
              </a:ext>
            </a:extLst>
          </p:cNvPr>
          <p:cNvGrpSpPr/>
          <p:nvPr/>
        </p:nvGrpSpPr>
        <p:grpSpPr>
          <a:xfrm>
            <a:off x="4176075" y="163818"/>
            <a:ext cx="4644397" cy="847669"/>
            <a:chOff x="1381746" y="4405867"/>
            <a:chExt cx="4644397" cy="847669"/>
          </a:xfrm>
          <a:solidFill>
            <a:schemeClr val="bg1">
              <a:lumMod val="95000"/>
            </a:schemeClr>
          </a:solidFill>
        </p:grpSpPr>
        <p:sp>
          <p:nvSpPr>
            <p:cNvPr id="6" name="5 Pentágono">
              <a:extLst>
                <a:ext uri="{FF2B5EF4-FFF2-40B4-BE49-F238E27FC236}">
                  <a16:creationId xmlns:a16="http://schemas.microsoft.com/office/drawing/2014/main" id="{3990D6B6-6EDF-D78A-4014-A08129F511CF}"/>
                </a:ext>
              </a:extLst>
            </p:cNvPr>
            <p:cNvSpPr/>
            <p:nvPr/>
          </p:nvSpPr>
          <p:spPr>
            <a:xfrm rot="10800000">
              <a:off x="1381746" y="4405867"/>
              <a:ext cx="4644397" cy="847669"/>
            </a:xfrm>
            <a:prstGeom prst="homePlate">
              <a:avLst/>
            </a:prstGeom>
            <a:grpFill/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14400000"/>
                <a:satOff val="-50003"/>
                <a:lumOff val="60001"/>
                <a:alphaOff val="0"/>
              </a:schemeClr>
            </a:fillRef>
            <a:effectRef idx="1">
              <a:schemeClr val="accent2">
                <a:hueOff val="-14400000"/>
                <a:satOff val="-50003"/>
                <a:lumOff val="60001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s-CO"/>
            </a:p>
          </p:txBody>
        </p:sp>
        <p:sp>
          <p:nvSpPr>
            <p:cNvPr id="7" name="Pentágono 4">
              <a:extLst>
                <a:ext uri="{FF2B5EF4-FFF2-40B4-BE49-F238E27FC236}">
                  <a16:creationId xmlns:a16="http://schemas.microsoft.com/office/drawing/2014/main" id="{91FDBFFB-F0AB-7BBC-9B49-3284B60DA0B1}"/>
                </a:ext>
              </a:extLst>
            </p:cNvPr>
            <p:cNvSpPr/>
            <p:nvPr/>
          </p:nvSpPr>
          <p:spPr>
            <a:xfrm rot="21600000">
              <a:off x="1593663" y="4405867"/>
              <a:ext cx="4432480" cy="84766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73799" tIns="91440" rIns="170688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2400" kern="1200" dirty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Entes de Control: PGN</a:t>
              </a:r>
            </a:p>
          </p:txBody>
        </p:sp>
      </p:grpSp>
      <p:sp>
        <p:nvSpPr>
          <p:cNvPr id="8" name="7 Elipse">
            <a:extLst>
              <a:ext uri="{FF2B5EF4-FFF2-40B4-BE49-F238E27FC236}">
                <a16:creationId xmlns:a16="http://schemas.microsoft.com/office/drawing/2014/main" id="{CB5965CD-2D07-F646-5F47-773AEDABA1A7}"/>
              </a:ext>
            </a:extLst>
          </p:cNvPr>
          <p:cNvSpPr/>
          <p:nvPr/>
        </p:nvSpPr>
        <p:spPr>
          <a:xfrm>
            <a:off x="3752240" y="205067"/>
            <a:ext cx="847669" cy="847669"/>
          </a:xfrm>
          <a:prstGeom prst="ellipse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000" r="-1000"/>
            </a:stretch>
          </a:blip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2">
              <a:tint val="50000"/>
              <a:hueOff val="-14400000"/>
              <a:satOff val="-20314"/>
              <a:lumOff val="21099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s-CO"/>
          </a:p>
        </p:txBody>
      </p:sp>
      <p:sp>
        <p:nvSpPr>
          <p:cNvPr id="3" name="2 CuadroTexto">
            <a:extLst>
              <a:ext uri="{FF2B5EF4-FFF2-40B4-BE49-F238E27FC236}">
                <a16:creationId xmlns:a16="http://schemas.microsoft.com/office/drawing/2014/main" id="{0E5E8419-366E-5FEE-3846-2746C1652B6B}"/>
              </a:ext>
            </a:extLst>
          </p:cNvPr>
          <p:cNvSpPr txBox="1"/>
          <p:nvPr/>
        </p:nvSpPr>
        <p:spPr>
          <a:xfrm>
            <a:off x="1619672" y="1268760"/>
            <a:ext cx="7056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CO" sz="24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PROCURADURÍA GENERAL DE LA NACIÓN 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F26E137-FDBE-3E59-EAA3-8F0A96FB5B1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31712" y="0"/>
            <a:ext cx="9136393" cy="6817733"/>
          </a:xfrm>
          <a:prstGeom prst="rect">
            <a:avLst/>
          </a:prstGeom>
        </p:spPr>
      </p:pic>
      <p:sp>
        <p:nvSpPr>
          <p:cNvPr id="4" name="3 CuadroTexto">
            <a:extLst>
              <a:ext uri="{FF2B5EF4-FFF2-40B4-BE49-F238E27FC236}">
                <a16:creationId xmlns:a16="http://schemas.microsoft.com/office/drawing/2014/main" id="{9DB4EC13-3CFC-639C-9077-820CFEF5F6B0}"/>
              </a:ext>
            </a:extLst>
          </p:cNvPr>
          <p:cNvSpPr txBox="1"/>
          <p:nvPr/>
        </p:nvSpPr>
        <p:spPr>
          <a:xfrm>
            <a:off x="1719588" y="1638092"/>
            <a:ext cx="7100883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CO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2200" dirty="0">
                <a:latin typeface="Arial" panose="020B0604020202020204" pitchFamily="34" charset="0"/>
                <a:cs typeface="Arial" panose="020B0604020202020204" pitchFamily="34" charset="0"/>
              </a:rPr>
              <a:t>Máximo organismo del Ministerio Público, que conforman además la Defensoría del Pueblo y las Personerías distritales, departamentales y municipales. </a:t>
            </a:r>
          </a:p>
          <a:p>
            <a:pPr algn="just"/>
            <a:endParaRPr lang="es-CO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2200" dirty="0">
                <a:latin typeface="Arial" panose="020B0604020202020204" pitchFamily="34" charset="0"/>
                <a:cs typeface="Arial" panose="020B0604020202020204" pitchFamily="34" charset="0"/>
              </a:rPr>
              <a:t>Al Ministerio Público corresponde la guarda y promoción de los derechos humanos, la protección del interés público y la </a:t>
            </a:r>
            <a:r>
              <a:rPr lang="es-CO" sz="2200" b="1" dirty="0">
                <a:latin typeface="Arial" panose="020B0604020202020204" pitchFamily="34" charset="0"/>
                <a:cs typeface="Arial" panose="020B0604020202020204" pitchFamily="34" charset="0"/>
              </a:rPr>
              <a:t>vigilancia de la conducta oficial de quienes desempeñan funciones públicas</a:t>
            </a:r>
            <a:r>
              <a:rPr lang="es-CO" sz="2200" dirty="0">
                <a:latin typeface="Arial" panose="020B0604020202020204" pitchFamily="34" charset="0"/>
                <a:cs typeface="Arial" panose="020B0604020202020204" pitchFamily="34" charset="0"/>
              </a:rPr>
              <a:t>. (Art. 118 C.P.)</a:t>
            </a:r>
          </a:p>
          <a:p>
            <a:pPr algn="just"/>
            <a:endParaRPr lang="es-CO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CO" sz="1900" dirty="0">
              <a:latin typeface="Calibri" panose="020F0502020204030204" pitchFamily="34" charset="0"/>
            </a:endParaRPr>
          </a:p>
          <a:p>
            <a:endParaRPr lang="es-CO" dirty="0">
              <a:latin typeface="Calibri" panose="020F0502020204030204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EB735AA-884B-5D68-69B4-7754039CC330}"/>
              </a:ext>
            </a:extLst>
          </p:cNvPr>
          <p:cNvSpPr txBox="1"/>
          <p:nvPr/>
        </p:nvSpPr>
        <p:spPr>
          <a:xfrm>
            <a:off x="31712" y="6817733"/>
            <a:ext cx="91363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900">
                <a:hlinkClick r:id="rId5" tooltip="https://arbolesdelchaco.blogspot.com/2011/12/frijolillo-porotillo.html"/>
              </a:rPr>
              <a:t>Esta foto</a:t>
            </a:r>
            <a:r>
              <a:rPr lang="es-CO" sz="900"/>
              <a:t> de Autor desconocido está bajo licencia </a:t>
            </a:r>
            <a:r>
              <a:rPr lang="es-CO" sz="900">
                <a:hlinkClick r:id="rId6" tooltip="https://creativecommons.org/licenses/by-nc-sa/3.0/"/>
              </a:rPr>
              <a:t>CC BY-SA-NC</a:t>
            </a:r>
            <a:endParaRPr lang="es-CO" sz="900"/>
          </a:p>
        </p:txBody>
      </p:sp>
    </p:spTree>
    <p:extLst>
      <p:ext uri="{BB962C8B-B14F-4D97-AF65-F5344CB8AC3E}">
        <p14:creationId xmlns:p14="http://schemas.microsoft.com/office/powerpoint/2010/main" val="12138404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4 Grupo"/>
          <p:cNvGrpSpPr/>
          <p:nvPr/>
        </p:nvGrpSpPr>
        <p:grpSpPr>
          <a:xfrm>
            <a:off x="4176075" y="163818"/>
            <a:ext cx="4644397" cy="847669"/>
            <a:chOff x="1381746" y="4405867"/>
            <a:chExt cx="4644397" cy="847669"/>
          </a:xfrm>
          <a:solidFill>
            <a:schemeClr val="bg1">
              <a:lumMod val="95000"/>
            </a:schemeClr>
          </a:solidFill>
        </p:grpSpPr>
        <p:sp>
          <p:nvSpPr>
            <p:cNvPr id="6" name="5 Pentágono"/>
            <p:cNvSpPr/>
            <p:nvPr/>
          </p:nvSpPr>
          <p:spPr>
            <a:xfrm rot="10800000">
              <a:off x="1381746" y="4405867"/>
              <a:ext cx="4644397" cy="847669"/>
            </a:xfrm>
            <a:prstGeom prst="homePlate">
              <a:avLst/>
            </a:prstGeom>
            <a:grpFill/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14400000"/>
                <a:satOff val="-50003"/>
                <a:lumOff val="60001"/>
                <a:alphaOff val="0"/>
              </a:schemeClr>
            </a:fillRef>
            <a:effectRef idx="1">
              <a:schemeClr val="accent2">
                <a:hueOff val="-14400000"/>
                <a:satOff val="-50003"/>
                <a:lumOff val="60001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s-CO"/>
            </a:p>
          </p:txBody>
        </p:sp>
        <p:sp>
          <p:nvSpPr>
            <p:cNvPr id="7" name="Pentágono 4"/>
            <p:cNvSpPr/>
            <p:nvPr/>
          </p:nvSpPr>
          <p:spPr>
            <a:xfrm rot="21600000">
              <a:off x="1593663" y="4405867"/>
              <a:ext cx="4432480" cy="84766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73799" tIns="91440" rIns="170688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2400" kern="1200" dirty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Entes de Control: PGN</a:t>
              </a:r>
            </a:p>
          </p:txBody>
        </p:sp>
      </p:grpSp>
      <p:sp>
        <p:nvSpPr>
          <p:cNvPr id="8" name="7 Elipse"/>
          <p:cNvSpPr/>
          <p:nvPr/>
        </p:nvSpPr>
        <p:spPr>
          <a:xfrm>
            <a:off x="3752240" y="205067"/>
            <a:ext cx="847669" cy="847669"/>
          </a:xfrm>
          <a:prstGeom prst="ellipse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000" r="-1000"/>
            </a:stretch>
          </a:blip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2">
              <a:tint val="50000"/>
              <a:hueOff val="-14400000"/>
              <a:satOff val="-20314"/>
              <a:lumOff val="21099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s-CO"/>
          </a:p>
        </p:txBody>
      </p:sp>
      <p:sp>
        <p:nvSpPr>
          <p:cNvPr id="3" name="2 CuadroTexto"/>
          <p:cNvSpPr txBox="1"/>
          <p:nvPr/>
        </p:nvSpPr>
        <p:spPr>
          <a:xfrm>
            <a:off x="1619671" y="1268760"/>
            <a:ext cx="71008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CO" sz="24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PROCURADURÍA GENERAL DE LA NACIÓN 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B376F0E-15B1-5017-807C-D059EB8D174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1719588" y="1638092"/>
            <a:ext cx="7100883" cy="8309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2000" dirty="0">
                <a:latin typeface="Arial" panose="020B0604020202020204" pitchFamily="34" charset="0"/>
                <a:cs typeface="Arial" panose="020B0604020202020204" pitchFamily="34" charset="0"/>
              </a:rPr>
              <a:t>Funciones, Art. 277 C.P </a:t>
            </a:r>
          </a:p>
          <a:p>
            <a:pPr algn="just"/>
            <a:endParaRPr lang="es-CO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sz="2000" dirty="0">
                <a:latin typeface="Arial" panose="020B0604020202020204" pitchFamily="34" charset="0"/>
                <a:cs typeface="Arial" panose="020B0604020202020204" pitchFamily="34" charset="0"/>
              </a:rPr>
              <a:t>Vigilar el cumplimiento de la Constitución, las leyes, las decisiones judiciales y los actos administrativos.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sz="2000" dirty="0">
                <a:latin typeface="Arial" panose="020B0604020202020204" pitchFamily="34" charset="0"/>
                <a:cs typeface="Arial" panose="020B0604020202020204" pitchFamily="34" charset="0"/>
              </a:rPr>
              <a:t>Proteger los derechos humanos, con el auxilio del Defensor del Pueblo.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sz="2000" b="1" dirty="0">
                <a:latin typeface="Arial" panose="020B0604020202020204" pitchFamily="34" charset="0"/>
                <a:cs typeface="Arial" panose="020B0604020202020204" pitchFamily="34" charset="0"/>
              </a:rPr>
              <a:t>Defender los intereses colectivos, en especial el ambiente.</a:t>
            </a:r>
            <a:endParaRPr lang="es-CO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sz="2000" dirty="0">
                <a:latin typeface="Arial" panose="020B0604020202020204" pitchFamily="34" charset="0"/>
                <a:cs typeface="Arial" panose="020B0604020202020204" pitchFamily="34" charset="0"/>
              </a:rPr>
              <a:t>Ejercer vigilancia de la conducta oficial de quienes desempeñen funciones públicas, poder disciplinario e imposición de sanciones.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sz="2000" dirty="0">
                <a:latin typeface="Arial" panose="020B0604020202020204" pitchFamily="34" charset="0"/>
                <a:cs typeface="Arial" panose="020B0604020202020204" pitchFamily="34" charset="0"/>
              </a:rPr>
              <a:t>Intervenir en los procesos y ante las autoridades judiciales o administrativas.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O" sz="2000" dirty="0">
                <a:latin typeface="Arial" panose="020B0604020202020204" pitchFamily="34" charset="0"/>
                <a:cs typeface="Arial" panose="020B0604020202020204" pitchFamily="34" charset="0"/>
              </a:rPr>
              <a:t>Exigir a los funcionarios públicos y a los particulares la información que considere necesaria.</a:t>
            </a:r>
          </a:p>
          <a:p>
            <a:pPr marL="342900" indent="-342900" algn="just">
              <a:buAutoNum type="arabicPeriod"/>
            </a:pPr>
            <a:endParaRPr lang="es-CO" dirty="0">
              <a:latin typeface="Calibri" panose="020F0502020204030204" pitchFamily="34" charset="0"/>
              <a:cs typeface="Arial" pitchFamily="34" charset="0"/>
            </a:endParaRPr>
          </a:p>
          <a:p>
            <a:pPr algn="just"/>
            <a:endParaRPr lang="es-CO" dirty="0">
              <a:latin typeface="Calibri" panose="020F0502020204030204" pitchFamily="34" charset="0"/>
              <a:cs typeface="Arial" pitchFamily="34" charset="0"/>
            </a:endParaRPr>
          </a:p>
          <a:p>
            <a:pPr algn="just"/>
            <a:endParaRPr lang="es-CO" dirty="0">
              <a:latin typeface="Calibri" panose="020F0502020204030204" pitchFamily="34" charset="0"/>
              <a:cs typeface="Arial" pitchFamily="34" charset="0"/>
            </a:endParaRPr>
          </a:p>
          <a:p>
            <a:pPr algn="just"/>
            <a:endParaRPr lang="es-CO" dirty="0">
              <a:latin typeface="Calibri" panose="020F0502020204030204" pitchFamily="34" charset="0"/>
              <a:cs typeface="Arial" pitchFamily="34" charset="0"/>
            </a:endParaRPr>
          </a:p>
          <a:p>
            <a:pPr algn="just"/>
            <a:endParaRPr lang="es-CO" dirty="0">
              <a:latin typeface="Calibri" panose="020F0502020204030204" pitchFamily="34" charset="0"/>
              <a:cs typeface="Arial" pitchFamily="34" charset="0"/>
            </a:endParaRPr>
          </a:p>
          <a:p>
            <a:pPr algn="just"/>
            <a:endParaRPr lang="es-CO" dirty="0">
              <a:latin typeface="Calibri" panose="020F0502020204030204" pitchFamily="34" charset="0"/>
              <a:cs typeface="Arial" pitchFamily="34" charset="0"/>
            </a:endParaRPr>
          </a:p>
          <a:p>
            <a:pPr algn="just"/>
            <a:endParaRPr lang="es-CO" dirty="0">
              <a:latin typeface="Calibri" panose="020F0502020204030204" pitchFamily="34" charset="0"/>
              <a:cs typeface="Arial" pitchFamily="34" charset="0"/>
            </a:endParaRPr>
          </a:p>
          <a:p>
            <a:pPr algn="just"/>
            <a:endParaRPr lang="es-CO" dirty="0">
              <a:latin typeface="Calibri" panose="020F0502020204030204" pitchFamily="34" charset="0"/>
              <a:cs typeface="Arial" pitchFamily="34" charset="0"/>
            </a:endParaRPr>
          </a:p>
          <a:p>
            <a:pPr algn="just"/>
            <a:endParaRPr lang="es-CO" dirty="0">
              <a:latin typeface="Calibri" panose="020F0502020204030204" pitchFamily="34" charset="0"/>
              <a:cs typeface="Arial" pitchFamily="34" charset="0"/>
            </a:endParaRPr>
          </a:p>
          <a:p>
            <a:pPr algn="just"/>
            <a:endParaRPr lang="es-CO" dirty="0">
              <a:latin typeface="Calibri" panose="020F0502020204030204" pitchFamily="34" charset="0"/>
              <a:cs typeface="Arial" pitchFamily="34" charset="0"/>
            </a:endParaRPr>
          </a:p>
          <a:p>
            <a:pPr algn="just"/>
            <a:endParaRPr lang="es-CO" dirty="0">
              <a:latin typeface="Calibri" panose="020F0502020204030204" pitchFamily="34" charset="0"/>
              <a:cs typeface="Arial" pitchFamily="34" charset="0"/>
            </a:endParaRPr>
          </a:p>
          <a:p>
            <a:pPr algn="just"/>
            <a:endParaRPr lang="es-CO" dirty="0">
              <a:latin typeface="Calibri" panose="020F0502020204030204" pitchFamily="34" charset="0"/>
              <a:cs typeface="Arial" pitchFamily="34" charset="0"/>
            </a:endParaRPr>
          </a:p>
          <a:p>
            <a:pPr algn="just"/>
            <a:endParaRPr lang="es-CO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10629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5 Grupo"/>
          <p:cNvGrpSpPr/>
          <p:nvPr/>
        </p:nvGrpSpPr>
        <p:grpSpPr>
          <a:xfrm>
            <a:off x="3995936" y="332656"/>
            <a:ext cx="4644397" cy="847669"/>
            <a:chOff x="1381746" y="4405867"/>
            <a:chExt cx="4644397" cy="847669"/>
          </a:xfrm>
          <a:solidFill>
            <a:schemeClr val="bg1">
              <a:lumMod val="95000"/>
            </a:schemeClr>
          </a:solidFill>
        </p:grpSpPr>
        <p:sp>
          <p:nvSpPr>
            <p:cNvPr id="7" name="6 Pentágono"/>
            <p:cNvSpPr/>
            <p:nvPr/>
          </p:nvSpPr>
          <p:spPr>
            <a:xfrm rot="10800000">
              <a:off x="1381746" y="4405867"/>
              <a:ext cx="4644397" cy="847669"/>
            </a:xfrm>
            <a:prstGeom prst="homePlate">
              <a:avLst/>
            </a:prstGeom>
            <a:grpFill/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14400000"/>
                <a:satOff val="-50003"/>
                <a:lumOff val="60001"/>
                <a:alphaOff val="0"/>
              </a:schemeClr>
            </a:fillRef>
            <a:effectRef idx="1">
              <a:schemeClr val="accent2">
                <a:hueOff val="-14400000"/>
                <a:satOff val="-50003"/>
                <a:lumOff val="60001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s-CO"/>
            </a:p>
          </p:txBody>
        </p:sp>
        <p:sp>
          <p:nvSpPr>
            <p:cNvPr id="8" name="Pentágono 4"/>
            <p:cNvSpPr/>
            <p:nvPr/>
          </p:nvSpPr>
          <p:spPr>
            <a:xfrm rot="21600000">
              <a:off x="1593663" y="4405867"/>
              <a:ext cx="4432480" cy="84766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73799" tIns="91440" rIns="170688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2400" kern="1200" dirty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Entes de Control: PGN</a:t>
              </a:r>
            </a:p>
          </p:txBody>
        </p:sp>
      </p:grpSp>
      <p:sp>
        <p:nvSpPr>
          <p:cNvPr id="9" name="8 Elipse"/>
          <p:cNvSpPr/>
          <p:nvPr/>
        </p:nvSpPr>
        <p:spPr>
          <a:xfrm>
            <a:off x="3572101" y="373905"/>
            <a:ext cx="847669" cy="847669"/>
          </a:xfrm>
          <a:prstGeom prst="ellipse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000" r="-1000"/>
            </a:stretch>
          </a:blip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2">
              <a:tint val="50000"/>
              <a:hueOff val="-14400000"/>
              <a:satOff val="-20314"/>
              <a:lumOff val="21099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s-CO"/>
          </a:p>
        </p:txBody>
      </p:sp>
      <p:graphicFrame>
        <p:nvGraphicFramePr>
          <p:cNvPr id="11" name="10 Diagrama"/>
          <p:cNvGraphicFramePr/>
          <p:nvPr>
            <p:extLst>
              <p:ext uri="{D42A27DB-BD31-4B8C-83A1-F6EECF244321}">
                <p14:modId xmlns:p14="http://schemas.microsoft.com/office/powerpoint/2010/main" val="900651430"/>
              </p:ext>
            </p:extLst>
          </p:nvPr>
        </p:nvGraphicFramePr>
        <p:xfrm>
          <a:off x="1091952" y="1412776"/>
          <a:ext cx="7152456" cy="5056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2" name="Picture 3" descr="C:\Users\mchernandez\AppData\Local\Microsoft\Windows\Temporary Internet Files\Content.IE5\CPS2CQZL\MC900423567[1]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6346" y="2060848"/>
            <a:ext cx="491947" cy="9139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mchernandez\AppData\Local\Microsoft\Windows\Temporary Internet Files\Content.IE5\CPS2CQZL\MC900423567[1]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6346" y="3284984"/>
            <a:ext cx="491947" cy="9139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13 CuadroTexto"/>
          <p:cNvSpPr txBox="1"/>
          <p:nvPr/>
        </p:nvSpPr>
        <p:spPr>
          <a:xfrm>
            <a:off x="7205710" y="4653136"/>
            <a:ext cx="74110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800" dirty="0">
                <a:solidFill>
                  <a:srgbClr val="C00000"/>
                </a:solidFill>
              </a:rPr>
              <a:t>*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84077D4A-252A-8DF5-11B4-9C1E11A09D78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837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ChangeArrowheads="1"/>
          </p:cNvSpPr>
          <p:nvPr/>
        </p:nvSpPr>
        <p:spPr bwMode="auto">
          <a:xfrm>
            <a:off x="2051720" y="548680"/>
            <a:ext cx="56546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CO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 Ministerio Público Ambiental</a:t>
            </a:r>
            <a:endParaRPr lang="es-ES" altLang="es-CO" sz="2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171" name="Rectangle 5"/>
          <p:cNvSpPr>
            <a:spLocks noChangeArrowheads="1"/>
          </p:cNvSpPr>
          <p:nvPr/>
        </p:nvSpPr>
        <p:spPr bwMode="auto">
          <a:xfrm>
            <a:off x="1475657" y="1340768"/>
            <a:ext cx="7344815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>
              <a:buNone/>
            </a:pPr>
            <a:r>
              <a:rPr lang="es-CO" sz="1800" dirty="0">
                <a:latin typeface="Calibri" panose="020F0502020204030204" pitchFamily="34" charset="0"/>
                <a:cs typeface="Calibri" panose="020F0502020204030204" pitchFamily="34" charset="0"/>
              </a:rPr>
              <a:t>La Ley 99 en el Art. 97 </a:t>
            </a:r>
            <a:r>
              <a:rPr lang="es-CO" sz="1800" b="1" dirty="0">
                <a:latin typeface="Calibri" panose="020F0502020204030204" pitchFamily="34" charset="0"/>
                <a:cs typeface="Calibri" panose="020F0502020204030204" pitchFamily="34" charset="0"/>
              </a:rPr>
              <a:t>creó la Procuraduría Delegada para Asuntos Ambientales</a:t>
            </a:r>
            <a:r>
              <a:rPr lang="es-CO" sz="1800" dirty="0">
                <a:latin typeface="Calibri" panose="020F0502020204030204" pitchFamily="34" charset="0"/>
                <a:cs typeface="Calibri" panose="020F0502020204030204" pitchFamily="34" charset="0"/>
              </a:rPr>
              <a:t>, con las siguientes funciones:</a:t>
            </a:r>
          </a:p>
          <a:p>
            <a:pPr algn="just">
              <a:buNone/>
            </a:pPr>
            <a:endParaRPr lang="es-CO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None/>
            </a:pPr>
            <a:r>
              <a:rPr lang="es-CO" sz="1800" dirty="0">
                <a:latin typeface="Calibri" panose="020F0502020204030204" pitchFamily="34" charset="0"/>
                <a:cs typeface="Calibri" panose="020F0502020204030204" pitchFamily="34" charset="0"/>
              </a:rPr>
              <a:t>1) Velar por la </a:t>
            </a:r>
            <a:r>
              <a:rPr lang="es-CO" sz="1800" b="1" dirty="0">
                <a:latin typeface="Calibri" panose="020F0502020204030204" pitchFamily="34" charset="0"/>
                <a:cs typeface="Calibri" panose="020F0502020204030204" pitchFamily="34" charset="0"/>
              </a:rPr>
              <a:t>defensa del medio ambiente </a:t>
            </a:r>
            <a:r>
              <a:rPr lang="es-CO" sz="1800" dirty="0">
                <a:latin typeface="Calibri" panose="020F0502020204030204" pitchFamily="34" charset="0"/>
                <a:cs typeface="Calibri" panose="020F0502020204030204" pitchFamily="34" charset="0"/>
              </a:rPr>
              <a:t>de acuerdo con lo previsto en el artículo </a:t>
            </a:r>
            <a:r>
              <a:rPr lang="es-CO" sz="1800" dirty="0">
                <a:latin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277</a:t>
            </a:r>
            <a:r>
              <a:rPr lang="es-CO" sz="1800" dirty="0">
                <a:latin typeface="Calibri" panose="020F0502020204030204" pitchFamily="34" charset="0"/>
                <a:cs typeface="Calibri" panose="020F0502020204030204" pitchFamily="34" charset="0"/>
              </a:rPr>
              <a:t> de la Constitución Política y demás normas concordantes;</a:t>
            </a:r>
          </a:p>
          <a:p>
            <a:pPr algn="just">
              <a:buNone/>
            </a:pPr>
            <a:r>
              <a:rPr lang="es-CO" sz="1800" dirty="0">
                <a:latin typeface="Calibri" panose="020F0502020204030204" pitchFamily="34" charset="0"/>
                <a:cs typeface="Calibri" panose="020F0502020204030204" pitchFamily="34" charset="0"/>
              </a:rPr>
              <a:t>2) </a:t>
            </a:r>
            <a:r>
              <a:rPr lang="es-CO" sz="1800" b="1" dirty="0">
                <a:latin typeface="Calibri" panose="020F0502020204030204" pitchFamily="34" charset="0"/>
                <a:cs typeface="Calibri" panose="020F0502020204030204" pitchFamily="34" charset="0"/>
              </a:rPr>
              <a:t>Intervenir en las actuaciones administrativas y de policía</a:t>
            </a:r>
            <a:r>
              <a:rPr lang="es-CO" sz="1800" dirty="0">
                <a:latin typeface="Calibri" panose="020F0502020204030204" pitchFamily="34" charset="0"/>
                <a:cs typeface="Calibri" panose="020F0502020204030204" pitchFamily="34" charset="0"/>
              </a:rPr>
              <a:t>, en defensa del medio ambiente o de los recursos naturales renovables, y del derecho de la comunidad a un ambiente sano;</a:t>
            </a:r>
          </a:p>
          <a:p>
            <a:pPr algn="just">
              <a:buNone/>
            </a:pPr>
            <a:r>
              <a:rPr lang="es-CO" sz="1800" dirty="0">
                <a:latin typeface="Calibri" panose="020F0502020204030204" pitchFamily="34" charset="0"/>
                <a:cs typeface="Calibri" panose="020F0502020204030204" pitchFamily="34" charset="0"/>
              </a:rPr>
              <a:t>3) Velar por el cumplimiento de la Constitución, las leyes, los reglamentos, las decisiones judiciales y </a:t>
            </a:r>
            <a:r>
              <a:rPr lang="es-CO" sz="1800" b="1" dirty="0">
                <a:latin typeface="Calibri" panose="020F0502020204030204" pitchFamily="34" charset="0"/>
                <a:cs typeface="Calibri" panose="020F0502020204030204" pitchFamily="34" charset="0"/>
              </a:rPr>
              <a:t>demás normas superiores referentes a la defensa del medio ambiente y los recursos naturales renovables</a:t>
            </a:r>
            <a:r>
              <a:rPr lang="es-CO" sz="1800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algn="just">
              <a:buNone/>
            </a:pPr>
            <a:r>
              <a:rPr lang="es-CO" sz="1800" dirty="0">
                <a:latin typeface="Calibri" panose="020F0502020204030204" pitchFamily="34" charset="0"/>
                <a:cs typeface="Calibri" panose="020F0502020204030204" pitchFamily="34" charset="0"/>
              </a:rPr>
              <a:t>4) Interponer directamente, o a través del Defensor del Pueblo, las </a:t>
            </a:r>
            <a:r>
              <a:rPr lang="es-CO" sz="1800" b="1" dirty="0">
                <a:latin typeface="Calibri" panose="020F0502020204030204" pitchFamily="34" charset="0"/>
                <a:cs typeface="Calibri" panose="020F0502020204030204" pitchFamily="34" charset="0"/>
              </a:rPr>
              <a:t>acciones previstas por la Constitución Política y la ley para la defensa del medio ambiente</a:t>
            </a:r>
            <a:r>
              <a:rPr lang="es-CO" sz="1800" dirty="0">
                <a:latin typeface="Calibri" panose="020F0502020204030204" pitchFamily="34" charset="0"/>
                <a:cs typeface="Calibri" panose="020F0502020204030204" pitchFamily="34" charset="0"/>
              </a:rPr>
              <a:t> y los recursos naturales renovables.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C1B329B-FB5A-5CCB-FB90-9B9D3E7ED75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187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ChangeArrowheads="1"/>
          </p:cNvSpPr>
          <p:nvPr/>
        </p:nvSpPr>
        <p:spPr bwMode="auto">
          <a:xfrm>
            <a:off x="2051720" y="548680"/>
            <a:ext cx="56546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CO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 Ministerio Público Ambiental</a:t>
            </a:r>
            <a:endParaRPr lang="es-ES" altLang="es-CO" sz="2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171" name="Rectangle 5"/>
          <p:cNvSpPr>
            <a:spLocks noChangeArrowheads="1"/>
          </p:cNvSpPr>
          <p:nvPr/>
        </p:nvSpPr>
        <p:spPr bwMode="auto">
          <a:xfrm>
            <a:off x="1691680" y="1010345"/>
            <a:ext cx="7344815" cy="5139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>
              <a:buNone/>
            </a:pPr>
            <a:r>
              <a:rPr lang="es-CO" sz="2000" b="1" dirty="0">
                <a:latin typeface="Calibri" panose="020F0502020204030204" pitchFamily="34" charset="0"/>
                <a:cs typeface="Calibri" panose="020F0502020204030204" pitchFamily="34" charset="0"/>
              </a:rPr>
              <a:t>LEY 1333 de 2009. ARTÍCULO 56. FUNCIONES DE LOS PROCURADORES JUDICIALES AMBIENTALES Y AGRARIOS.</a:t>
            </a:r>
            <a:r>
              <a:rPr lang="es-CO" sz="2000" dirty="0">
                <a:latin typeface="Calibri" panose="020F0502020204030204" pitchFamily="34" charset="0"/>
                <a:cs typeface="Calibri" panose="020F0502020204030204" pitchFamily="34" charset="0"/>
              </a:rPr>
              <a:t> Sin perjuicio de lo dispuesto en las leyes que establezcan las funciones y estructura general de la Procuraduría General de la Nación y la norma que crea y organiza la jurisdicción agraria, el </a:t>
            </a:r>
            <a:r>
              <a:rPr lang="es-CO" sz="2000" b="1" dirty="0">
                <a:latin typeface="Calibri" panose="020F0502020204030204" pitchFamily="34" charset="0"/>
                <a:cs typeface="Calibri" panose="020F0502020204030204" pitchFamily="34" charset="0"/>
              </a:rPr>
              <a:t>Procurador Delegado para Asuntos Ambientales y Agrarios y los Procuradores Judiciales Ambientales y Agrarios </a:t>
            </a:r>
            <a:r>
              <a:rPr lang="es-CO" sz="2000" dirty="0">
                <a:latin typeface="Calibri" panose="020F0502020204030204" pitchFamily="34" charset="0"/>
                <a:cs typeface="Calibri" panose="020F0502020204030204" pitchFamily="34" charset="0"/>
              </a:rPr>
              <a:t>ejercerán, además de las funciones contenidas en otras normas legales, la siguiente:</a:t>
            </a:r>
          </a:p>
          <a:p>
            <a:pPr algn="just">
              <a:buNone/>
            </a:pPr>
            <a:r>
              <a:rPr lang="es-CO" sz="2000" dirty="0">
                <a:latin typeface="Calibri" panose="020F0502020204030204" pitchFamily="34" charset="0"/>
                <a:cs typeface="Calibri" panose="020F0502020204030204" pitchFamily="34" charset="0"/>
              </a:rPr>
              <a:t>Velar por el estricto cumplimiento de lo dispuesto en la Constitución Política, las leyes, decretos, actos administrativos y demás actuaciones relacionadas con la </a:t>
            </a:r>
            <a:r>
              <a:rPr lang="es-CO" sz="2000" b="1" dirty="0">
                <a:latin typeface="Calibri" panose="020F0502020204030204" pitchFamily="34" charset="0"/>
                <a:cs typeface="Calibri" panose="020F0502020204030204" pitchFamily="34" charset="0"/>
              </a:rPr>
              <a:t>protección del medio ambiente y utilización de los recursos naturales.</a:t>
            </a:r>
          </a:p>
          <a:p>
            <a:pPr algn="just">
              <a:buNone/>
            </a:pPr>
            <a:r>
              <a:rPr lang="es-CO" sz="2000" dirty="0">
                <a:latin typeface="Calibri" panose="020F0502020204030204" pitchFamily="34" charset="0"/>
                <a:cs typeface="Calibri" panose="020F0502020204030204" pitchFamily="34" charset="0"/>
              </a:rPr>
              <a:t>Las autoridades que adelanten procesos sancionatorios ambientales deberán comunicar a los Procuradores Judiciales Ambientales y Agrarios los autos de apertura y terminación de los procesos sancionatorios ambientales.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BC3E5D8-8AC7-283D-04BB-C87E7C2930C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463183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ChangeArrowheads="1"/>
          </p:cNvSpPr>
          <p:nvPr/>
        </p:nvSpPr>
        <p:spPr bwMode="auto">
          <a:xfrm>
            <a:off x="2051720" y="764704"/>
            <a:ext cx="56546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CO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 Ministerio Público en el Territorio </a:t>
            </a:r>
            <a:endParaRPr lang="es-ES" altLang="es-CO" sz="2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171" name="Rectangle 5"/>
          <p:cNvSpPr>
            <a:spLocks noChangeArrowheads="1"/>
          </p:cNvSpPr>
          <p:nvPr/>
        </p:nvSpPr>
        <p:spPr bwMode="auto">
          <a:xfrm>
            <a:off x="1547813" y="1773238"/>
            <a:ext cx="7416800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285750" indent="-285750" algn="just">
              <a:spcBef>
                <a:spcPct val="0"/>
              </a:spcBef>
            </a:pPr>
            <a:r>
              <a:rPr lang="es-CO" altLang="es-CO" sz="2000" b="1" dirty="0">
                <a:latin typeface="Calibri" panose="020F0502020204030204" pitchFamily="34" charset="0"/>
                <a:cs typeface="Calibri" panose="020F0502020204030204" pitchFamily="34" charset="0"/>
              </a:rPr>
              <a:t>Procuraduría Regional ------ </a:t>
            </a:r>
            <a:r>
              <a:rPr lang="es-CO" altLang="es-CO" sz="2000" dirty="0">
                <a:latin typeface="Calibri" panose="020F0502020204030204" pitchFamily="34" charset="0"/>
                <a:cs typeface="Calibri" panose="020F0502020204030204" pitchFamily="34" charset="0"/>
              </a:rPr>
              <a:t>Art. 75 del decreto 262 de 2000. </a:t>
            </a:r>
            <a:r>
              <a:rPr lang="es-CO" altLang="es-CO" sz="2000" b="1" dirty="0">
                <a:latin typeface="Calibri" panose="020F0502020204030204" pitchFamily="34" charset="0"/>
                <a:cs typeface="Calibri" panose="020F0502020204030204" pitchFamily="34" charset="0"/>
              </a:rPr>
              <a:t>			</a:t>
            </a:r>
            <a:endParaRPr lang="es-CO" altLang="es-CO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spcBef>
                <a:spcPct val="0"/>
              </a:spcBef>
            </a:pPr>
            <a:endParaRPr lang="es-CO" altLang="es-CO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spcBef>
                <a:spcPct val="0"/>
              </a:spcBef>
            </a:pPr>
            <a:r>
              <a:rPr lang="es-CO" altLang="es-CO" sz="2000" b="1" dirty="0">
                <a:latin typeface="Calibri" panose="020F0502020204030204" pitchFamily="34" charset="0"/>
                <a:cs typeface="Calibri" panose="020F0502020204030204" pitchFamily="34" charset="0"/>
              </a:rPr>
              <a:t>Procuraduría Provincial ----- </a:t>
            </a:r>
            <a:r>
              <a:rPr lang="es-CO" altLang="es-CO" sz="2000" dirty="0">
                <a:latin typeface="Calibri" panose="020F0502020204030204" pitchFamily="34" charset="0"/>
                <a:cs typeface="Calibri" panose="020F0502020204030204" pitchFamily="34" charset="0"/>
              </a:rPr>
              <a:t>Art. 76 del decreto 262 de 2000. </a:t>
            </a:r>
          </a:p>
          <a:p>
            <a:pPr algn="just">
              <a:spcBef>
                <a:spcPct val="0"/>
              </a:spcBef>
              <a:buNone/>
            </a:pPr>
            <a:endParaRPr lang="es-CO" altLang="es-CO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spcBef>
                <a:spcPct val="0"/>
              </a:spcBef>
            </a:pPr>
            <a:r>
              <a:rPr lang="es-CO" altLang="es-CO" sz="2000" b="1" dirty="0">
                <a:latin typeface="Calibri" panose="020F0502020204030204" pitchFamily="34" charset="0"/>
                <a:cs typeface="Calibri" panose="020F0502020204030204" pitchFamily="34" charset="0"/>
              </a:rPr>
              <a:t>Procuradurías Judiciales ----- </a:t>
            </a:r>
            <a:r>
              <a:rPr lang="es-CO" altLang="es-CO" sz="2000" dirty="0">
                <a:latin typeface="Calibri" panose="020F0502020204030204" pitchFamily="34" charset="0"/>
                <a:cs typeface="Calibri" panose="020F0502020204030204" pitchFamily="34" charset="0"/>
              </a:rPr>
              <a:t>Art. 37 y s.s. </a:t>
            </a:r>
          </a:p>
          <a:p>
            <a:pPr marL="285750" indent="-285750" algn="just">
              <a:spcBef>
                <a:spcPct val="0"/>
              </a:spcBef>
            </a:pPr>
            <a:endParaRPr lang="es-CO" altLang="es-CO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spcBef>
                <a:spcPct val="0"/>
              </a:spcBef>
            </a:pPr>
            <a:endParaRPr lang="es-CO" altLang="es-CO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spcBef>
                <a:spcPct val="0"/>
              </a:spcBef>
            </a:pPr>
            <a:r>
              <a:rPr lang="es-CO" altLang="es-CO" sz="2000" b="1" dirty="0">
                <a:latin typeface="Calibri" panose="020F0502020204030204" pitchFamily="34" charset="0"/>
                <a:cs typeface="Calibri" panose="020F0502020204030204" pitchFamily="34" charset="0"/>
              </a:rPr>
              <a:t>Defensoría del Pueblo ----- </a:t>
            </a:r>
            <a:r>
              <a:rPr lang="es-CO" altLang="es-CO" sz="2000" dirty="0">
                <a:latin typeface="Calibri" panose="020F0502020204030204" pitchFamily="34" charset="0"/>
                <a:cs typeface="Calibri" panose="020F0502020204030204" pitchFamily="34" charset="0"/>
              </a:rPr>
              <a:t>Ley 24 de 1992</a:t>
            </a:r>
            <a:endParaRPr lang="es-CO" altLang="es-CO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spcBef>
                <a:spcPct val="0"/>
              </a:spcBef>
            </a:pPr>
            <a:endParaRPr lang="es-MX" altLang="es-CO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spcBef>
                <a:spcPct val="0"/>
              </a:spcBef>
            </a:pPr>
            <a:endParaRPr lang="es-MX" altLang="es-CO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spcBef>
                <a:spcPct val="0"/>
              </a:spcBef>
            </a:pPr>
            <a:r>
              <a:rPr lang="es-MX" altLang="es-CO" sz="2000" b="1" dirty="0">
                <a:latin typeface="Calibri" panose="020F0502020204030204" pitchFamily="34" charset="0"/>
                <a:cs typeface="Calibri" panose="020F0502020204030204" pitchFamily="34" charset="0"/>
              </a:rPr>
              <a:t>Personeros Municipales ----- </a:t>
            </a:r>
            <a:r>
              <a:rPr lang="es-MX" altLang="es-CO" sz="2000" dirty="0">
                <a:latin typeface="Calibri" panose="020F0502020204030204" pitchFamily="34" charset="0"/>
                <a:cs typeface="Calibri" panose="020F0502020204030204" pitchFamily="34" charset="0"/>
              </a:rPr>
              <a:t>Art. 178 Ley 136 de 1994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556302E-1BF1-EA3D-319F-0C0DF211E9C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695447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ChangeArrowheads="1"/>
          </p:cNvSpPr>
          <p:nvPr/>
        </p:nvSpPr>
        <p:spPr bwMode="auto">
          <a:xfrm>
            <a:off x="2157413" y="333375"/>
            <a:ext cx="56546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CO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 Ministerio Público Municipal </a:t>
            </a:r>
            <a:endParaRPr lang="es-ES" altLang="es-CO" sz="2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C8B4DE6-1A73-652F-FE4E-0C45BF9D43D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171" name="Rectangle 5"/>
          <p:cNvSpPr>
            <a:spLocks noChangeArrowheads="1"/>
          </p:cNvSpPr>
          <p:nvPr/>
        </p:nvSpPr>
        <p:spPr bwMode="auto">
          <a:xfrm>
            <a:off x="1547664" y="908720"/>
            <a:ext cx="7416800" cy="5478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>
              <a:spcBef>
                <a:spcPct val="0"/>
              </a:spcBef>
              <a:buNone/>
            </a:pPr>
            <a:r>
              <a:rPr lang="es-MX" altLang="es-CO" sz="2000" b="1" dirty="0">
                <a:latin typeface="Calibri" panose="020F0502020204030204" pitchFamily="34" charset="0"/>
                <a:cs typeface="Calibri" panose="020F0502020204030204" pitchFamily="34" charset="0"/>
              </a:rPr>
              <a:t>LEY 136 DE 1994. ART. 178 FUNCIONES DE LOS PERSONEROS.</a:t>
            </a:r>
          </a:p>
          <a:p>
            <a:pPr algn="just">
              <a:spcBef>
                <a:spcPct val="0"/>
              </a:spcBef>
              <a:buNone/>
            </a:pPr>
            <a:endParaRPr lang="es-MX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None/>
            </a:pPr>
            <a:r>
              <a:rPr lang="es-CO" sz="2000" dirty="0">
                <a:latin typeface="Calibri" panose="020F0502020204030204" pitchFamily="34" charset="0"/>
                <a:cs typeface="Calibri" panose="020F0502020204030204" pitchFamily="34" charset="0"/>
              </a:rPr>
              <a:t>4. Ejercer </a:t>
            </a:r>
            <a:r>
              <a:rPr lang="es-CO" sz="2000" b="1" dirty="0">
                <a:latin typeface="Calibri" panose="020F0502020204030204" pitchFamily="34" charset="0"/>
                <a:cs typeface="Calibri" panose="020F0502020204030204" pitchFamily="34" charset="0"/>
              </a:rPr>
              <a:t>vigilancia de la conducta oficial de quienes desempeñan funciones públicas municipales</a:t>
            </a:r>
            <a:r>
              <a:rPr lang="es-CO" sz="2000" dirty="0">
                <a:latin typeface="Calibri" panose="020F0502020204030204" pitchFamily="34" charset="0"/>
                <a:cs typeface="Calibri" panose="020F0502020204030204" pitchFamily="34" charset="0"/>
              </a:rPr>
              <a:t>; ejercer preferentemente la </a:t>
            </a:r>
            <a:r>
              <a:rPr lang="es-CO" sz="2000" b="1" dirty="0">
                <a:latin typeface="Calibri" panose="020F0502020204030204" pitchFamily="34" charset="0"/>
                <a:cs typeface="Calibri" panose="020F0502020204030204" pitchFamily="34" charset="0"/>
              </a:rPr>
              <a:t>función disciplinaria respecto de los servidores públicos municipales</a:t>
            </a:r>
            <a:r>
              <a:rPr lang="es-CO" sz="2000" dirty="0">
                <a:latin typeface="Calibri" panose="020F0502020204030204" pitchFamily="34" charset="0"/>
                <a:cs typeface="Calibri" panose="020F0502020204030204" pitchFamily="34" charset="0"/>
              </a:rPr>
              <a:t>; adelantar las investigaciones correspondientes, bajo la supervigilancia de los procuradores provinciales a los cuales deberán informar de las Investigaciones.</a:t>
            </a:r>
          </a:p>
          <a:p>
            <a:pPr algn="just">
              <a:buNone/>
            </a:pPr>
            <a:r>
              <a:rPr lang="es-CO" sz="2000" dirty="0">
                <a:latin typeface="Calibri" panose="020F0502020204030204" pitchFamily="34" charset="0"/>
                <a:cs typeface="Calibri" panose="020F0502020204030204" pitchFamily="34" charset="0"/>
              </a:rPr>
              <a:t>10. </a:t>
            </a:r>
            <a:r>
              <a:rPr lang="es-CO" sz="2000" b="1" dirty="0">
                <a:latin typeface="Calibri" panose="020F0502020204030204" pitchFamily="34" charset="0"/>
                <a:cs typeface="Calibri" panose="020F0502020204030204" pitchFamily="34" charset="0"/>
              </a:rPr>
              <a:t>Exigir a los funcionarios públicos municipales la información necesaria y oportuna para el cumplimiento de sus funciones</a:t>
            </a:r>
            <a:r>
              <a:rPr lang="es-CO" sz="2000" dirty="0">
                <a:latin typeface="Calibri" panose="020F0502020204030204" pitchFamily="34" charset="0"/>
                <a:cs typeface="Calibri" panose="020F0502020204030204" pitchFamily="34" charset="0"/>
              </a:rPr>
              <a:t>, sin que pueda oponérsele reserva alguna, salvo la excepción prevista por la Constitución o la ley.</a:t>
            </a:r>
          </a:p>
          <a:p>
            <a:pPr algn="just">
              <a:buNone/>
            </a:pPr>
            <a:r>
              <a:rPr lang="es-CO" sz="2000" dirty="0">
                <a:latin typeface="Calibri" panose="020F0502020204030204" pitchFamily="34" charset="0"/>
                <a:cs typeface="Calibri" panose="020F0502020204030204" pitchFamily="34" charset="0"/>
              </a:rPr>
              <a:t>18. </a:t>
            </a:r>
            <a:r>
              <a:rPr lang="es-CO" sz="2000" b="1" u="sng" dirty="0">
                <a:latin typeface="Calibri" panose="020F0502020204030204" pitchFamily="34" charset="0"/>
                <a:cs typeface="Calibri" panose="020F0502020204030204" pitchFamily="34" charset="0"/>
              </a:rPr>
              <a:t>Defender los intereses colectivos en especial el ambiente</a:t>
            </a:r>
            <a:r>
              <a:rPr lang="es-CO" sz="2000" dirty="0">
                <a:latin typeface="Calibri" panose="020F0502020204030204" pitchFamily="34" charset="0"/>
                <a:cs typeface="Calibri" panose="020F0502020204030204" pitchFamily="34" charset="0"/>
              </a:rPr>
              <a:t>, interponiendo e interviniendo en las acciones judiciales, populares, de cumplimiento y gubernativas que sean procedentes ante las autoridades.</a:t>
            </a:r>
          </a:p>
          <a:p>
            <a:pPr marL="285750" indent="-285750" algn="just">
              <a:spcBef>
                <a:spcPct val="0"/>
              </a:spcBef>
            </a:pPr>
            <a:endParaRPr lang="es-MX" altLang="es-CO" sz="1800" dirty="0"/>
          </a:p>
        </p:txBody>
      </p:sp>
    </p:spTree>
    <p:extLst>
      <p:ext uri="{BB962C8B-B14F-4D97-AF65-F5344CB8AC3E}">
        <p14:creationId xmlns:p14="http://schemas.microsoft.com/office/powerpoint/2010/main" val="1734036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4 Grupo"/>
          <p:cNvGrpSpPr/>
          <p:nvPr/>
        </p:nvGrpSpPr>
        <p:grpSpPr>
          <a:xfrm>
            <a:off x="4176075" y="163818"/>
            <a:ext cx="4644397" cy="847669"/>
            <a:chOff x="1381746" y="4405867"/>
            <a:chExt cx="4644397" cy="847669"/>
          </a:xfrm>
          <a:solidFill>
            <a:schemeClr val="bg1">
              <a:lumMod val="95000"/>
            </a:schemeClr>
          </a:solidFill>
        </p:grpSpPr>
        <p:sp>
          <p:nvSpPr>
            <p:cNvPr id="6" name="5 Pentágono"/>
            <p:cNvSpPr/>
            <p:nvPr/>
          </p:nvSpPr>
          <p:spPr>
            <a:xfrm rot="10800000">
              <a:off x="1381746" y="4405867"/>
              <a:ext cx="4644397" cy="847669"/>
            </a:xfrm>
            <a:prstGeom prst="homePlate">
              <a:avLst/>
            </a:prstGeom>
            <a:grpFill/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14400000"/>
                <a:satOff val="-50003"/>
                <a:lumOff val="60001"/>
                <a:alphaOff val="0"/>
              </a:schemeClr>
            </a:fillRef>
            <a:effectRef idx="1">
              <a:schemeClr val="accent2">
                <a:hueOff val="-14400000"/>
                <a:satOff val="-50003"/>
                <a:lumOff val="60001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s-CO"/>
            </a:p>
          </p:txBody>
        </p:sp>
        <p:sp>
          <p:nvSpPr>
            <p:cNvPr id="7" name="Pentágono 4"/>
            <p:cNvSpPr/>
            <p:nvPr/>
          </p:nvSpPr>
          <p:spPr>
            <a:xfrm rot="21600000">
              <a:off x="1593663" y="4405867"/>
              <a:ext cx="4432480" cy="84766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73799" tIns="91440" rIns="170688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2400" dirty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EL SINA</a:t>
              </a:r>
              <a:endParaRPr lang="es-CO" sz="2400" kern="1200" dirty="0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8" name="7 Elipse"/>
          <p:cNvSpPr/>
          <p:nvPr/>
        </p:nvSpPr>
        <p:spPr>
          <a:xfrm>
            <a:off x="3752240" y="205067"/>
            <a:ext cx="847669" cy="847669"/>
          </a:xfrm>
          <a:prstGeom prst="ellipse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000" r="-1000"/>
            </a:stretch>
          </a:blip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2">
              <a:tint val="50000"/>
              <a:hueOff val="-14400000"/>
              <a:satOff val="-20314"/>
              <a:lumOff val="21099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s-CO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E9A5D24F-5413-571B-70AE-F14C59B59F2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35496" y="0"/>
            <a:ext cx="9108504" cy="6858000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1619671" y="1268760"/>
            <a:ext cx="72007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24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misión de quienes integramos el Sistema Nacional Ambiental 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1547664" y="1628800"/>
            <a:ext cx="7272807" cy="5309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CO" dirty="0">
              <a:latin typeface="Calibri" panose="020F0502020204030204" pitchFamily="34" charset="0"/>
              <a:cs typeface="Arial" pitchFamily="34" charset="0"/>
            </a:endParaRPr>
          </a:p>
          <a:p>
            <a:pPr algn="just"/>
            <a:endParaRPr lang="es-CO" sz="1900" dirty="0">
              <a:latin typeface="Calibri" panose="020F0502020204030204" pitchFamily="34" charset="0"/>
              <a:cs typeface="Arial" pitchFamily="34" charset="0"/>
            </a:endParaRPr>
          </a:p>
          <a:p>
            <a:pPr algn="just"/>
            <a:r>
              <a:rPr lang="es-CO" sz="1900" dirty="0">
                <a:solidFill>
                  <a:srgbClr val="41423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es-CO" sz="1900" dirty="0">
              <a:solidFill>
                <a:srgbClr val="41423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1900" dirty="0">
                <a:solidFill>
                  <a:srgbClr val="4142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s-CO" sz="19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CO" sz="19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Constitución Política </a:t>
            </a:r>
            <a:r>
              <a:rPr lang="es-CO" sz="19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es el </a:t>
            </a:r>
            <a:r>
              <a:rPr lang="es-CO" sz="19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programa de lo que el Estado debe hacer, aquí</a:t>
            </a:r>
            <a:r>
              <a:rPr lang="es-CO" sz="1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9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y ahora, </a:t>
            </a:r>
            <a:r>
              <a:rPr lang="es-CO" sz="19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para crear condiciones sociales más justas y libres. </a:t>
            </a:r>
          </a:p>
          <a:p>
            <a:pPr algn="just"/>
            <a:endParaRPr lang="es-CO" sz="1900" dirty="0">
              <a:solidFill>
                <a:srgbClr val="41423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1900" dirty="0">
                <a:solidFill>
                  <a:srgbClr val="4142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Regulación de las actividades humanas con incidencia o impacto ambiental significativo o importante con el objetivo de </a:t>
            </a:r>
            <a:r>
              <a:rPr lang="es-CO" sz="1900" b="1" dirty="0">
                <a:solidFill>
                  <a:srgbClr val="4142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proteger la naturaleza.</a:t>
            </a:r>
          </a:p>
          <a:p>
            <a:pPr algn="just"/>
            <a:endParaRPr lang="es-CO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1900" dirty="0">
                <a:solidFill>
                  <a:srgbClr val="4142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s-CO" sz="19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”El sujeto, razón y fin de la</a:t>
            </a:r>
            <a:r>
              <a:rPr lang="es-CO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9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Constitución de l991 es la persona humana. No es pues el individuo en</a:t>
            </a:r>
            <a:r>
              <a:rPr lang="es-CO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9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abstracto, aisladamente considerado, sino precisamente el ser humano en su</a:t>
            </a:r>
            <a:r>
              <a:rPr lang="es-CO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9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dimensión social, visto en la tensión individuo-comunidad, la razón última de</a:t>
            </a:r>
            <a:r>
              <a:rPr lang="es-CO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9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 Constitución Política”. (T-411 de 1992).</a:t>
            </a:r>
            <a:endParaRPr lang="es-CO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CO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dirty="0">
                <a:solidFill>
                  <a:srgbClr val="41423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16374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6614E-94C4-F041-9D4A-A54E6D2A7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>
            <a:extLst>
              <a:ext uri="{FF2B5EF4-FFF2-40B4-BE49-F238E27FC236}">
                <a16:creationId xmlns:a16="http://schemas.microsoft.com/office/drawing/2014/main" id="{92F0BF20-4CA4-71DB-B39D-4C036B43EE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7413" y="333375"/>
            <a:ext cx="56546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s-ES_tradnl" altLang="es-CO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Decisiones judiciales en materia ambiental en el departamento </a:t>
            </a:r>
            <a:endParaRPr lang="es-ES" altLang="es-CO" sz="2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171" name="Rectangle 5">
            <a:extLst>
              <a:ext uri="{FF2B5EF4-FFF2-40B4-BE49-F238E27FC236}">
                <a16:creationId xmlns:a16="http://schemas.microsoft.com/office/drawing/2014/main" id="{C5E662B7-D597-4BA1-8854-D31A8CDD78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3" y="1250693"/>
            <a:ext cx="7416800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>
              <a:spcBef>
                <a:spcPct val="0"/>
              </a:spcBef>
              <a:buNone/>
            </a:pPr>
            <a:endParaRPr lang="es-MX" altLang="es-CO" sz="1700" b="1" dirty="0"/>
          </a:p>
          <a:p>
            <a:pPr algn="just">
              <a:spcBef>
                <a:spcPct val="0"/>
              </a:spcBef>
              <a:buNone/>
            </a:pPr>
            <a:endParaRPr lang="es-MX" altLang="es-CO" sz="17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FC56C21-49C5-9DBA-E530-02406F964F53}"/>
              </a:ext>
            </a:extLst>
          </p:cNvPr>
          <p:cNvSpPr txBox="1"/>
          <p:nvPr/>
        </p:nvSpPr>
        <p:spPr>
          <a:xfrm>
            <a:off x="2481943" y="1709057"/>
            <a:ext cx="61945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781A750-3950-236E-7F67-CBDB44290EB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-17253"/>
            <a:ext cx="9139729" cy="6875253"/>
          </a:xfrm>
          <a:prstGeom prst="rect">
            <a:avLst/>
          </a:prstGeom>
        </p:spPr>
      </p:pic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AC910E07-2EDC-87A8-2ADB-5688CCC9D7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6253499"/>
              </p:ext>
            </p:extLst>
          </p:nvPr>
        </p:nvGraphicFramePr>
        <p:xfrm>
          <a:off x="1531857" y="1270098"/>
          <a:ext cx="7216609" cy="4751190"/>
        </p:xfrm>
        <a:graphic>
          <a:graphicData uri="http://schemas.openxmlformats.org/drawingml/2006/table">
            <a:tbl>
              <a:tblPr>
                <a:effectLst>
                  <a:outerShdw blurRad="50800" dist="50800" dir="5400000" algn="ctr" rotWithShape="0">
                    <a:schemeClr val="accent5">
                      <a:lumMod val="75000"/>
                    </a:schemeClr>
                  </a:outerShdw>
                </a:effectLst>
                <a:tableStyleId>{5C22544A-7EE6-4342-B048-85BDC9FD1C3A}</a:tableStyleId>
              </a:tblPr>
              <a:tblGrid>
                <a:gridCol w="1605012">
                  <a:extLst>
                    <a:ext uri="{9D8B030D-6E8A-4147-A177-3AD203B41FA5}">
                      <a16:colId xmlns:a16="http://schemas.microsoft.com/office/drawing/2014/main" val="1973081048"/>
                    </a:ext>
                  </a:extLst>
                </a:gridCol>
                <a:gridCol w="1854681">
                  <a:extLst>
                    <a:ext uri="{9D8B030D-6E8A-4147-A177-3AD203B41FA5}">
                      <a16:colId xmlns:a16="http://schemas.microsoft.com/office/drawing/2014/main" val="802764909"/>
                    </a:ext>
                  </a:extLst>
                </a:gridCol>
                <a:gridCol w="1819013">
                  <a:extLst>
                    <a:ext uri="{9D8B030D-6E8A-4147-A177-3AD203B41FA5}">
                      <a16:colId xmlns:a16="http://schemas.microsoft.com/office/drawing/2014/main" val="2600983538"/>
                    </a:ext>
                  </a:extLst>
                </a:gridCol>
                <a:gridCol w="1937903">
                  <a:extLst>
                    <a:ext uri="{9D8B030D-6E8A-4147-A177-3AD203B41FA5}">
                      <a16:colId xmlns:a16="http://schemas.microsoft.com/office/drawing/2014/main" val="1410738708"/>
                    </a:ext>
                  </a:extLst>
                </a:gridCol>
              </a:tblGrid>
              <a:tr h="348648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effectLst/>
                        </a:rPr>
                        <a:t>PROCESOS JUDICIALES PRIORIZADOS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8706889"/>
                  </a:ext>
                </a:extLst>
              </a:tr>
              <a:tr h="24610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 dirty="0">
                          <a:effectLst/>
                        </a:rPr>
                        <a:t>Tema 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 dirty="0">
                          <a:effectLst/>
                        </a:rPr>
                        <a:t>Despacho Judicial 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 dirty="0">
                          <a:effectLst/>
                        </a:rPr>
                        <a:t>Radicado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 dirty="0">
                          <a:effectLst/>
                        </a:rPr>
                        <a:t>Municipios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99339566"/>
                  </a:ext>
                </a:extLst>
              </a:tr>
              <a:tr h="259777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 dirty="0">
                          <a:effectLst/>
                        </a:rPr>
                        <a:t>1. Protección de los humedales del medio y bajo Sinú, Sentencia T – 194 de la Corte Constitucional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rial 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effectLst/>
                        </a:rPr>
                        <a:t>Tribunal Superior Sala Penal. Mag. Lía Cristina Ojeda</a:t>
                      </a:r>
                      <a:endParaRPr lang="es-CO" sz="1400" b="0" i="0" u="none" strike="noStrike">
                        <a:solidFill>
                          <a:srgbClr val="1F1F1F"/>
                        </a:solidFill>
                        <a:effectLst/>
                        <a:latin typeface="Arial 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effectLst/>
                        </a:rPr>
                        <a:t>2300122040002012-0012400</a:t>
                      </a:r>
                      <a:endParaRPr lang="es-CO" sz="1400" b="0" i="0" u="none" strike="noStrike" dirty="0">
                        <a:solidFill>
                          <a:srgbClr val="1F1F1F"/>
                        </a:solidFill>
                        <a:effectLst/>
                        <a:latin typeface="Arial 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>
                          <a:effectLst/>
                        </a:rPr>
                        <a:t>Gobernación de Córdoba, Tierralta, Valencia, Montería, Cereté, Lorica, Cotorra*, San Bernardo del Viento, Purísima, </a:t>
                      </a:r>
                      <a:r>
                        <a:rPr lang="es-CO" sz="1400" u="none" strike="noStrike" dirty="0" err="1">
                          <a:effectLst/>
                        </a:rPr>
                        <a:t>Chimá</a:t>
                      </a:r>
                      <a:r>
                        <a:rPr lang="es-CO" sz="1400" u="none" strike="noStrike" dirty="0">
                          <a:effectLst/>
                        </a:rPr>
                        <a:t>, San Pelayo, Ciénaga de Oro, San Carlos, Momil, San Antero, Moñitos. 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rial 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85257642"/>
                  </a:ext>
                </a:extLst>
              </a:tr>
              <a:tr h="155866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 dirty="0">
                          <a:effectLst/>
                        </a:rPr>
                        <a:t>2. Acciones contra la erosión en el río Sinú 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rial 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effectLst/>
                        </a:rPr>
                        <a:t>Tribunal Administrativo de Córdoba. Mag. Luis Eduardo Mesa Nieves</a:t>
                      </a:r>
                      <a:endParaRPr lang="es-CO" sz="1400" b="0" i="0" u="none" strike="noStrike">
                        <a:solidFill>
                          <a:srgbClr val="1F1F1F"/>
                        </a:solidFill>
                        <a:effectLst/>
                        <a:latin typeface="Arial 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effectLst/>
                        </a:rPr>
                        <a:t>2300123310002002-0035400</a:t>
                      </a:r>
                      <a:endParaRPr lang="es-CO" sz="1400" b="0" i="0" u="none" strike="noStrike">
                        <a:solidFill>
                          <a:srgbClr val="1F1F1F"/>
                        </a:solidFill>
                        <a:effectLst/>
                        <a:latin typeface="Arial 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u="none" strike="noStrike" dirty="0">
                          <a:effectLst/>
                        </a:rPr>
                        <a:t>Gobernación de Córdoba, Tierralta, Valencia, Montería, Cereté, San Pelayo, Lorica, Cotorra, San Bernardo del Viento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Arial 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456263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6449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95F91B6-5A19-F4A2-067B-4F9ED276394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7BC17C3D-7412-8294-D1B2-54D4F07BAB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6246201"/>
              </p:ext>
            </p:extLst>
          </p:nvPr>
        </p:nvGraphicFramePr>
        <p:xfrm>
          <a:off x="1691680" y="836712"/>
          <a:ext cx="6734769" cy="50405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97848">
                  <a:extLst>
                    <a:ext uri="{9D8B030D-6E8A-4147-A177-3AD203B41FA5}">
                      <a16:colId xmlns:a16="http://schemas.microsoft.com/office/drawing/2014/main" val="1341913721"/>
                    </a:ext>
                  </a:extLst>
                </a:gridCol>
                <a:gridCol w="1730847">
                  <a:extLst>
                    <a:ext uri="{9D8B030D-6E8A-4147-A177-3AD203B41FA5}">
                      <a16:colId xmlns:a16="http://schemas.microsoft.com/office/drawing/2014/main" val="553046011"/>
                    </a:ext>
                  </a:extLst>
                </a:gridCol>
                <a:gridCol w="1697561">
                  <a:extLst>
                    <a:ext uri="{9D8B030D-6E8A-4147-A177-3AD203B41FA5}">
                      <a16:colId xmlns:a16="http://schemas.microsoft.com/office/drawing/2014/main" val="4019048477"/>
                    </a:ext>
                  </a:extLst>
                </a:gridCol>
                <a:gridCol w="1808513">
                  <a:extLst>
                    <a:ext uri="{9D8B030D-6E8A-4147-A177-3AD203B41FA5}">
                      <a16:colId xmlns:a16="http://schemas.microsoft.com/office/drawing/2014/main" val="2407648487"/>
                    </a:ext>
                  </a:extLst>
                </a:gridCol>
              </a:tblGrid>
              <a:tr h="1581352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effectLst/>
                        </a:rPr>
                        <a:t>3. Control de la minería ilegal y de la erosión en arroyos del municipio de San Carlos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rial 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effectLst/>
                        </a:rPr>
                        <a:t>Tribunal Administrativo de Córdoba. </a:t>
                      </a:r>
                      <a:r>
                        <a:rPr lang="es-CO" sz="1400" u="none" strike="noStrike" dirty="0" err="1">
                          <a:effectLst/>
                        </a:rPr>
                        <a:t>Mag</a:t>
                      </a:r>
                      <a:r>
                        <a:rPr lang="es-CO" sz="1400" u="none" strike="noStrike" dirty="0">
                          <a:effectLst/>
                        </a:rPr>
                        <a:t>. Luis Eduardo Mesa Nieves</a:t>
                      </a:r>
                      <a:endParaRPr lang="es-CO" sz="1400" b="0" i="0" u="none" strike="noStrike" dirty="0">
                        <a:solidFill>
                          <a:srgbClr val="1F1F1F"/>
                        </a:solidFill>
                        <a:effectLst/>
                        <a:latin typeface="Arial 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effectLst/>
                        </a:rPr>
                        <a:t>2300123330002011-0011200</a:t>
                      </a:r>
                      <a:endParaRPr lang="es-CO" sz="1400" b="0" i="0" u="none" strike="noStrike">
                        <a:solidFill>
                          <a:srgbClr val="1F1F1F"/>
                        </a:solidFill>
                        <a:effectLst/>
                        <a:latin typeface="Arial 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effectLst/>
                        </a:rPr>
                        <a:t>San Carlos </a:t>
                      </a:r>
                      <a:endParaRPr lang="es-CO" sz="1400" b="0" i="0" u="none" strike="noStrike">
                        <a:solidFill>
                          <a:srgbClr val="1F1F1F"/>
                        </a:solidFill>
                        <a:effectLst/>
                        <a:latin typeface="Arial 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2054612"/>
                  </a:ext>
                </a:extLst>
              </a:tr>
              <a:tr h="158135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 dirty="0">
                          <a:effectLst/>
                        </a:rPr>
                        <a:t>4. Sedimentación y ocupación de bienes de uso público del Caño </a:t>
                      </a:r>
                      <a:r>
                        <a:rPr lang="es-CO" sz="1400" b="1" u="none" strike="noStrike" dirty="0" err="1">
                          <a:effectLst/>
                        </a:rPr>
                        <a:t>Bugre</a:t>
                      </a:r>
                      <a:r>
                        <a:rPr lang="es-CO" sz="1400" b="1" u="none" strike="noStrike" dirty="0">
                          <a:effectLst/>
                        </a:rPr>
                        <a:t> 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rial 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effectLst/>
                        </a:rPr>
                        <a:t>Tribunal Administrativo de Córdoba. Mag. Pedro Olivella 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rial 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effectLst/>
                        </a:rPr>
                        <a:t>2300133310042015-0013800</a:t>
                      </a:r>
                      <a:endParaRPr lang="es-CO" sz="1400" b="0" i="0" u="none" strike="noStrike">
                        <a:solidFill>
                          <a:srgbClr val="1F1F1F"/>
                        </a:solidFill>
                        <a:effectLst/>
                        <a:latin typeface="Arial 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effectLst/>
                        </a:rPr>
                        <a:t>Gobernación de Córdoba, Montería, Cereté, San Pelayo, Cotorra 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rial 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97010241"/>
                  </a:ext>
                </a:extLst>
              </a:tr>
              <a:tr h="187785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 dirty="0">
                          <a:effectLst/>
                        </a:rPr>
                        <a:t>5. Ejecución del deslinde de la ciénaga de Martinica y reglamento de sus playones 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rial 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effectLst/>
                        </a:rPr>
                        <a:t>Tribunal Administrativo de Córdoba. Mag. Pedro Olivella 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rial 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effectLst/>
                        </a:rPr>
                        <a:t>230013331004-201500270</a:t>
                      </a:r>
                      <a:endParaRPr lang="es-CO" sz="1400" b="0" i="0" u="none" strike="noStrike">
                        <a:solidFill>
                          <a:srgbClr val="1F1F1F"/>
                        </a:solidFill>
                        <a:effectLst/>
                        <a:latin typeface="Arial 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effectLst/>
                        </a:rPr>
                        <a:t>Montería </a:t>
                      </a:r>
                      <a:endParaRPr lang="es-CO" sz="1400" b="0" i="0" u="none" strike="noStrike" dirty="0">
                        <a:solidFill>
                          <a:srgbClr val="1F1F1F"/>
                        </a:solidFill>
                        <a:effectLst/>
                        <a:latin typeface="Arial 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005019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9235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CC2E8C1-F6C9-7F81-3D8E-7872B082CBD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63256AD5-11F7-1D8A-6047-ABBBB42CB9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417765"/>
              </p:ext>
            </p:extLst>
          </p:nvPr>
        </p:nvGraphicFramePr>
        <p:xfrm>
          <a:off x="1619672" y="908720"/>
          <a:ext cx="6806778" cy="51125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3863">
                  <a:extLst>
                    <a:ext uri="{9D8B030D-6E8A-4147-A177-3AD203B41FA5}">
                      <a16:colId xmlns:a16="http://schemas.microsoft.com/office/drawing/2014/main" val="2133152608"/>
                    </a:ext>
                  </a:extLst>
                </a:gridCol>
                <a:gridCol w="1749353">
                  <a:extLst>
                    <a:ext uri="{9D8B030D-6E8A-4147-A177-3AD203B41FA5}">
                      <a16:colId xmlns:a16="http://schemas.microsoft.com/office/drawing/2014/main" val="2650479259"/>
                    </a:ext>
                  </a:extLst>
                </a:gridCol>
                <a:gridCol w="1715712">
                  <a:extLst>
                    <a:ext uri="{9D8B030D-6E8A-4147-A177-3AD203B41FA5}">
                      <a16:colId xmlns:a16="http://schemas.microsoft.com/office/drawing/2014/main" val="936596152"/>
                    </a:ext>
                  </a:extLst>
                </a:gridCol>
                <a:gridCol w="1827850">
                  <a:extLst>
                    <a:ext uri="{9D8B030D-6E8A-4147-A177-3AD203B41FA5}">
                      <a16:colId xmlns:a16="http://schemas.microsoft.com/office/drawing/2014/main" val="564618186"/>
                    </a:ext>
                  </a:extLst>
                </a:gridCol>
              </a:tblGrid>
              <a:tr h="8697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effectLst/>
                        </a:rPr>
                        <a:t>6. Construcción de la variante Lorica 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rial 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effectLst/>
                        </a:rPr>
                        <a:t>Tribunal Administrativo de Córdoba. Mag. Diva Cabrales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rial 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effectLst/>
                        </a:rPr>
                        <a:t>2300123330002017-0000800</a:t>
                      </a:r>
                      <a:endParaRPr lang="es-CO" sz="1400" b="0" i="0" u="none" strike="noStrike">
                        <a:solidFill>
                          <a:srgbClr val="1F1F1F"/>
                        </a:solidFill>
                        <a:effectLst/>
                        <a:latin typeface="Arial 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effectLst/>
                        </a:rPr>
                        <a:t>Lorica</a:t>
                      </a:r>
                      <a:endParaRPr lang="es-CO" sz="1400" b="0" i="0" u="none" strike="noStrike">
                        <a:solidFill>
                          <a:srgbClr val="1F1F1F"/>
                        </a:solidFill>
                        <a:effectLst/>
                        <a:latin typeface="Arial 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04008920"/>
                  </a:ext>
                </a:extLst>
              </a:tr>
              <a:tr h="848573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effectLst/>
                        </a:rPr>
                        <a:t>7. Tratamiento de aguas residuales de Cereté 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rial 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effectLst/>
                        </a:rPr>
                        <a:t>Juzgado 5 Administrativo de Montería 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rial 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effectLst/>
                        </a:rPr>
                        <a:t>2300133330052017-000900</a:t>
                      </a:r>
                      <a:endParaRPr lang="es-CO" sz="1400" b="0" i="0" u="none" strike="noStrike">
                        <a:solidFill>
                          <a:srgbClr val="1F1F1F"/>
                        </a:solidFill>
                        <a:effectLst/>
                        <a:latin typeface="Arial 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effectLst/>
                        </a:rPr>
                        <a:t>Cereté</a:t>
                      </a:r>
                      <a:endParaRPr lang="es-CO" sz="1400" b="0" i="0" u="none" strike="noStrike">
                        <a:solidFill>
                          <a:srgbClr val="1F1F1F"/>
                        </a:solidFill>
                        <a:effectLst/>
                        <a:latin typeface="Arial 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15812252"/>
                  </a:ext>
                </a:extLst>
              </a:tr>
              <a:tr h="141429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effectLst/>
                        </a:rPr>
                        <a:t>8. Condiciones sanitarias y ambientales del cementerio de Moñitos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rial 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effectLst/>
                        </a:rPr>
                        <a:t>Juzgado 3 Administrativo de Montería 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rial 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effectLst/>
                        </a:rPr>
                        <a:t>2300133330032019-0021000</a:t>
                      </a:r>
                      <a:endParaRPr lang="es-CO" sz="1400" b="0" i="0" u="none" strike="noStrike">
                        <a:solidFill>
                          <a:srgbClr val="1F1F1F"/>
                        </a:solidFill>
                        <a:effectLst/>
                        <a:latin typeface="Arial 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effectLst/>
                        </a:rPr>
                        <a:t>Gobernación de Córdoba, Moñitos</a:t>
                      </a:r>
                      <a:endParaRPr lang="es-CO" sz="1400" b="0" i="0" u="none" strike="noStrike">
                        <a:solidFill>
                          <a:srgbClr val="1F1F1F"/>
                        </a:solidFill>
                        <a:effectLst/>
                        <a:latin typeface="Arial 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39478903"/>
                  </a:ext>
                </a:extLst>
              </a:tr>
              <a:tr h="1980005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effectLst/>
                        </a:rPr>
                        <a:t>9. Puntos críticos de residuos sólidos y omisión en la prestación del servicio público de aseo en zonas rurales**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rial 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effectLst/>
                        </a:rPr>
                        <a:t>Juzgado 3 Administrativo de Montería 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rial 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effectLst/>
                        </a:rPr>
                        <a:t>2300133330052021-0043400</a:t>
                      </a:r>
                      <a:endParaRPr lang="es-CO" sz="1400" b="0" i="0" u="none" strike="noStrike">
                        <a:solidFill>
                          <a:srgbClr val="1F1F1F"/>
                        </a:solidFill>
                        <a:effectLst/>
                        <a:latin typeface="Arial 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effectLst/>
                        </a:rPr>
                        <a:t>Canalete**</a:t>
                      </a:r>
                      <a:endParaRPr lang="es-CO" sz="1400" b="0" i="0" u="none" strike="noStrike" dirty="0">
                        <a:solidFill>
                          <a:srgbClr val="1F1F1F"/>
                        </a:solidFill>
                        <a:effectLst/>
                        <a:latin typeface="Arial 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53278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5305628"/>
      </p:ext>
    </p:extLst>
  </p:cSld>
  <p:clrMapOvr>
    <a:masterClrMapping/>
  </p:clrMapOvr>
  <p:transition spd="slow">
    <p:randomBar dir="vert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8EB14CB4-AD0A-1FDB-1E4D-1A0F4F58458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44624"/>
            <a:ext cx="9144000" cy="6813376"/>
          </a:xfrm>
          <a:prstGeom prst="rect">
            <a:avLst/>
          </a:prstGeom>
        </p:spPr>
      </p:pic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20BA265C-1745-83F9-DFCF-392863FB48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3035215"/>
              </p:ext>
            </p:extLst>
          </p:nvPr>
        </p:nvGraphicFramePr>
        <p:xfrm>
          <a:off x="1619672" y="908720"/>
          <a:ext cx="6806778" cy="51845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13863">
                  <a:extLst>
                    <a:ext uri="{9D8B030D-6E8A-4147-A177-3AD203B41FA5}">
                      <a16:colId xmlns:a16="http://schemas.microsoft.com/office/drawing/2014/main" val="4148005664"/>
                    </a:ext>
                  </a:extLst>
                </a:gridCol>
                <a:gridCol w="1749353">
                  <a:extLst>
                    <a:ext uri="{9D8B030D-6E8A-4147-A177-3AD203B41FA5}">
                      <a16:colId xmlns:a16="http://schemas.microsoft.com/office/drawing/2014/main" val="2621630281"/>
                    </a:ext>
                  </a:extLst>
                </a:gridCol>
                <a:gridCol w="1715712">
                  <a:extLst>
                    <a:ext uri="{9D8B030D-6E8A-4147-A177-3AD203B41FA5}">
                      <a16:colId xmlns:a16="http://schemas.microsoft.com/office/drawing/2014/main" val="4286614097"/>
                    </a:ext>
                  </a:extLst>
                </a:gridCol>
                <a:gridCol w="1827850">
                  <a:extLst>
                    <a:ext uri="{9D8B030D-6E8A-4147-A177-3AD203B41FA5}">
                      <a16:colId xmlns:a16="http://schemas.microsoft.com/office/drawing/2014/main" val="1213455317"/>
                    </a:ext>
                  </a:extLst>
                </a:gridCol>
              </a:tblGrid>
              <a:tr h="115351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 dirty="0">
                          <a:effectLst/>
                        </a:rPr>
                        <a:t>10. Botadero a cielo abierto en corregimiento El Cerrito en Montería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rial 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effectLst/>
                        </a:rPr>
                        <a:t>Juzgado 1 Administrativo de Montería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rial 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effectLst/>
                        </a:rPr>
                        <a:t>2300133330012015-0032100</a:t>
                      </a:r>
                      <a:endParaRPr lang="es-CO" sz="1400" b="0" i="0" u="none" strike="noStrike">
                        <a:solidFill>
                          <a:srgbClr val="1F1F1F"/>
                        </a:solidFill>
                        <a:effectLst/>
                        <a:latin typeface="Arial 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effectLst/>
                        </a:rPr>
                        <a:t>Montería </a:t>
                      </a:r>
                      <a:endParaRPr lang="es-CO" sz="1400" b="0" i="0" u="none" strike="noStrike">
                        <a:solidFill>
                          <a:srgbClr val="1F1F1F"/>
                        </a:solidFill>
                        <a:effectLst/>
                        <a:latin typeface="Arial 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05789987"/>
                  </a:ext>
                </a:extLst>
              </a:tr>
              <a:tr h="143966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 dirty="0">
                          <a:effectLst/>
                        </a:rPr>
                        <a:t>11. Erosión costera 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rial 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effectLst/>
                        </a:rPr>
                        <a:t>Tribunal Administrativo de Córdoba. Mag. Luis Eduardo Mesa Nieves</a:t>
                      </a:r>
                      <a:endParaRPr lang="es-CO" sz="1400" b="0" i="0" u="none" strike="noStrike">
                        <a:solidFill>
                          <a:srgbClr val="1F1F1F"/>
                        </a:solidFill>
                        <a:effectLst/>
                        <a:latin typeface="Arial 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effectLst/>
                        </a:rPr>
                        <a:t>2300123330002015-0016400</a:t>
                      </a:r>
                      <a:endParaRPr lang="es-CO" sz="1400" b="0" i="0" u="none" strike="noStrike">
                        <a:solidFill>
                          <a:srgbClr val="1F1F1F"/>
                        </a:solidFill>
                        <a:effectLst/>
                        <a:latin typeface="Arial 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effectLst/>
                        </a:rPr>
                        <a:t>Gobernación de Córdoba, Los Córdobas, Puerto Escondido, Moñitos, San Bernardo del Viento, San Antero</a:t>
                      </a:r>
                      <a:endParaRPr lang="es-CO" sz="1400" b="0" i="0" u="none" strike="noStrike">
                        <a:solidFill>
                          <a:srgbClr val="212529"/>
                        </a:solidFill>
                        <a:effectLst/>
                        <a:latin typeface="Arial 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23813737"/>
                  </a:ext>
                </a:extLst>
              </a:tr>
              <a:tr h="143966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u="none" strike="noStrike" dirty="0">
                          <a:effectLst/>
                        </a:rPr>
                        <a:t>12. Botadero a cielo abierto en corregimiento Tierradentro de Montelíbano 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rial 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effectLst/>
                        </a:rPr>
                        <a:t>Juzgado 1 Administrativo de Montería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rial 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effectLst/>
                        </a:rPr>
                        <a:t>2300133330012019-0010400</a:t>
                      </a:r>
                      <a:endParaRPr lang="es-CO" sz="1400" b="0" i="0" u="none" strike="noStrike">
                        <a:solidFill>
                          <a:srgbClr val="1F1F1F"/>
                        </a:solidFill>
                        <a:effectLst/>
                        <a:latin typeface="Arial 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effectLst/>
                        </a:rPr>
                        <a:t>Montelibano </a:t>
                      </a:r>
                      <a:endParaRPr lang="es-CO" sz="1400" b="0" i="0" u="none" strike="noStrike">
                        <a:solidFill>
                          <a:srgbClr val="1F1F1F"/>
                        </a:solidFill>
                        <a:effectLst/>
                        <a:latin typeface="Arial 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40793063"/>
                  </a:ext>
                </a:extLst>
              </a:tr>
              <a:tr h="1151733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u="none" strike="noStrike" dirty="0">
                          <a:effectLst/>
                        </a:rPr>
                        <a:t>13. Tratamiento de aguas residuales de San Andrés de Sotavento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Arial 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effectLst/>
                        </a:rPr>
                        <a:t>Juzgado 2 Administrativo de Montería </a:t>
                      </a:r>
                      <a:endParaRPr lang="es-CO" sz="1400" b="0" i="0" u="none" strike="noStrike">
                        <a:solidFill>
                          <a:srgbClr val="000000"/>
                        </a:solidFill>
                        <a:effectLst/>
                        <a:latin typeface="Arial 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>
                          <a:effectLst/>
                        </a:rPr>
                        <a:t>2300133330052017-000900</a:t>
                      </a:r>
                      <a:endParaRPr lang="es-CO" sz="1400" b="0" i="0" u="none" strike="noStrike">
                        <a:solidFill>
                          <a:srgbClr val="1F1F1F"/>
                        </a:solidFill>
                        <a:effectLst/>
                        <a:latin typeface="Arial 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effectLst/>
                        </a:rPr>
                        <a:t>Gobernación de Córdoba, San Andrés de Sotavento </a:t>
                      </a:r>
                      <a:endParaRPr lang="es-CO" sz="1400" b="0" i="0" u="none" strike="noStrike" dirty="0">
                        <a:solidFill>
                          <a:srgbClr val="1F1F1F"/>
                        </a:solidFill>
                        <a:effectLst/>
                        <a:latin typeface="Arial 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742702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3431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747DBDC-7E78-55C5-1592-33DB22C5268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87624" y="2708920"/>
            <a:ext cx="7772400" cy="1470025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CO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Gracias por su atención</a:t>
            </a:r>
            <a:br>
              <a:rPr lang="es-CO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br>
              <a:rPr lang="es-CO" sz="25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s-CO" sz="25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Lina Correa -  Procuradora Judicial Ambiental y Agraria</a:t>
            </a:r>
            <a:br>
              <a:rPr lang="es-CO" sz="25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br>
              <a:rPr lang="es-CO" sz="25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s-CO" sz="25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Juan Carlos Gómez Méndez- Sustanciador</a:t>
            </a:r>
            <a:br>
              <a:rPr lang="es-CO" sz="30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br>
              <a:rPr lang="es-CO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es-ES" sz="4000" b="1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1312382" y="4653136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CO" sz="2500" b="1" kern="0" dirty="0">
                <a:solidFill>
                  <a:srgbClr val="0070C0"/>
                </a:solidFill>
                <a:latin typeface="Calibri" panose="020F0502020204030204" pitchFamily="34" charset="0"/>
              </a:rPr>
              <a:t>Datos de contacto: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CO" sz="2500" b="1" kern="0" dirty="0">
                <a:solidFill>
                  <a:srgbClr val="0070C0"/>
                </a:solidFill>
                <a:latin typeface="Calibri" panose="020F0502020204030204" pitchFamily="34" charset="0"/>
              </a:rPr>
              <a:t>Celular: 3114320447</a:t>
            </a:r>
            <a:br>
              <a:rPr lang="es-CO" sz="2500" b="1" kern="0" dirty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es-CO" sz="2500" b="1" kern="0" dirty="0">
                <a:solidFill>
                  <a:srgbClr val="0070C0"/>
                </a:solidFill>
                <a:latin typeface="Calibri" panose="020F0502020204030204" pitchFamily="34" charset="0"/>
              </a:rPr>
              <a:t>Teléfono 018000940808. Ext </a:t>
            </a:r>
            <a:r>
              <a:rPr lang="es-CO" sz="2500" b="1" kern="0" dirty="0">
                <a:solidFill>
                  <a:srgbClr val="0070C0"/>
                </a:solidFill>
                <a:latin typeface="Calibri" panose="020F0502020204030204" pitchFamily="34" charset="0"/>
                <a:hlinkClick r:id="rId5"/>
              </a:rPr>
              <a:t>57223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500" b="1" kern="0" dirty="0">
                <a:solidFill>
                  <a:srgbClr val="0070C0"/>
                </a:solidFill>
                <a:latin typeface="Calibri" panose="020F0502020204030204" pitchFamily="34" charset="0"/>
                <a:hlinkClick r:id="rId6"/>
              </a:rPr>
              <a:t>lcorream@procuraduría.gov.co</a:t>
            </a:r>
            <a:endParaRPr lang="es-ES" sz="2500" b="1" kern="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500" b="1" kern="0" dirty="0">
                <a:solidFill>
                  <a:srgbClr val="0070C0"/>
                </a:solidFill>
                <a:latin typeface="Calibri" panose="020F0502020204030204" pitchFamily="34" charset="0"/>
                <a:hlinkClick r:id="rId7"/>
              </a:rPr>
              <a:t>jcgomez@procuraduría.gov.co</a:t>
            </a:r>
            <a:r>
              <a:rPr lang="es-ES" sz="2500" b="1" kern="0" dirty="0">
                <a:solidFill>
                  <a:srgbClr val="0070C0"/>
                </a:solidFill>
                <a:latin typeface="Calibri" panose="020F0502020204030204" pitchFamily="34" charset="0"/>
              </a:rPr>
              <a:t>  </a:t>
            </a:r>
            <a:endParaRPr lang="es-ES" sz="2500" b="1" kern="0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35940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921C06-C0E9-010C-EA68-8EB2F63E7B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4 Grupo">
            <a:extLst>
              <a:ext uri="{FF2B5EF4-FFF2-40B4-BE49-F238E27FC236}">
                <a16:creationId xmlns:a16="http://schemas.microsoft.com/office/drawing/2014/main" id="{68D57170-D8DB-F976-A54A-44A5185FFAA4}"/>
              </a:ext>
            </a:extLst>
          </p:cNvPr>
          <p:cNvGrpSpPr/>
          <p:nvPr/>
        </p:nvGrpSpPr>
        <p:grpSpPr>
          <a:xfrm>
            <a:off x="4176075" y="163818"/>
            <a:ext cx="4644397" cy="847669"/>
            <a:chOff x="1381746" y="4405867"/>
            <a:chExt cx="4644397" cy="847669"/>
          </a:xfrm>
          <a:solidFill>
            <a:schemeClr val="bg1">
              <a:lumMod val="95000"/>
            </a:schemeClr>
          </a:solidFill>
        </p:grpSpPr>
        <p:sp>
          <p:nvSpPr>
            <p:cNvPr id="6" name="5 Pentágono">
              <a:extLst>
                <a:ext uri="{FF2B5EF4-FFF2-40B4-BE49-F238E27FC236}">
                  <a16:creationId xmlns:a16="http://schemas.microsoft.com/office/drawing/2014/main" id="{36D770A9-A2FB-EF5F-D70E-81E78BD678A5}"/>
                </a:ext>
              </a:extLst>
            </p:cNvPr>
            <p:cNvSpPr/>
            <p:nvPr/>
          </p:nvSpPr>
          <p:spPr>
            <a:xfrm rot="10800000">
              <a:off x="1381746" y="4405867"/>
              <a:ext cx="4644397" cy="847669"/>
            </a:xfrm>
            <a:prstGeom prst="homePlate">
              <a:avLst/>
            </a:prstGeom>
            <a:grpFill/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14400000"/>
                <a:satOff val="-50003"/>
                <a:lumOff val="60001"/>
                <a:alphaOff val="0"/>
              </a:schemeClr>
            </a:fillRef>
            <a:effectRef idx="1">
              <a:schemeClr val="accent2">
                <a:hueOff val="-14400000"/>
                <a:satOff val="-50003"/>
                <a:lumOff val="60001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s-CO"/>
            </a:p>
          </p:txBody>
        </p:sp>
        <p:sp>
          <p:nvSpPr>
            <p:cNvPr id="7" name="Pentágono 4">
              <a:extLst>
                <a:ext uri="{FF2B5EF4-FFF2-40B4-BE49-F238E27FC236}">
                  <a16:creationId xmlns:a16="http://schemas.microsoft.com/office/drawing/2014/main" id="{B2835EBE-1689-9DB1-5AF6-417ABF69F35D}"/>
                </a:ext>
              </a:extLst>
            </p:cNvPr>
            <p:cNvSpPr/>
            <p:nvPr/>
          </p:nvSpPr>
          <p:spPr>
            <a:xfrm rot="21600000">
              <a:off x="1593663" y="4405867"/>
              <a:ext cx="4432480" cy="84766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73799" tIns="91440" rIns="170688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2400" dirty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EL SINA</a:t>
              </a:r>
              <a:endParaRPr lang="es-CO" sz="2400" kern="1200" dirty="0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8" name="7 Elipse">
            <a:extLst>
              <a:ext uri="{FF2B5EF4-FFF2-40B4-BE49-F238E27FC236}">
                <a16:creationId xmlns:a16="http://schemas.microsoft.com/office/drawing/2014/main" id="{7666F300-287C-16B7-9B88-1AFEE4F09D96}"/>
              </a:ext>
            </a:extLst>
          </p:cNvPr>
          <p:cNvSpPr/>
          <p:nvPr/>
        </p:nvSpPr>
        <p:spPr>
          <a:xfrm>
            <a:off x="3752240" y="205067"/>
            <a:ext cx="847669" cy="847669"/>
          </a:xfrm>
          <a:prstGeom prst="ellipse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000" r="-1000"/>
            </a:stretch>
          </a:blip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2">
              <a:tint val="50000"/>
              <a:hueOff val="-14400000"/>
              <a:satOff val="-20314"/>
              <a:lumOff val="21099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s-CO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AA39918-7F0B-0290-DCAC-3B1C2D3D495B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Cement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0" y="3048"/>
            <a:ext cx="9144000" cy="6854952"/>
          </a:xfrm>
          <a:prstGeom prst="rect">
            <a:avLst/>
          </a:prstGeom>
        </p:spPr>
      </p:pic>
      <p:sp>
        <p:nvSpPr>
          <p:cNvPr id="3" name="2 CuadroTexto">
            <a:extLst>
              <a:ext uri="{FF2B5EF4-FFF2-40B4-BE49-F238E27FC236}">
                <a16:creationId xmlns:a16="http://schemas.microsoft.com/office/drawing/2014/main" id="{93B70BF5-335B-951C-0DC1-ADC2045481C1}"/>
              </a:ext>
            </a:extLst>
          </p:cNvPr>
          <p:cNvSpPr txBox="1"/>
          <p:nvPr/>
        </p:nvSpPr>
        <p:spPr>
          <a:xfrm>
            <a:off x="1619672" y="1268760"/>
            <a:ext cx="7128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24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Las misión de quienes integramos el Sistema Nacional Ambiental </a:t>
            </a:r>
          </a:p>
        </p:txBody>
      </p:sp>
      <p:sp>
        <p:nvSpPr>
          <p:cNvPr id="4" name="3 CuadroTexto">
            <a:extLst>
              <a:ext uri="{FF2B5EF4-FFF2-40B4-BE49-F238E27FC236}">
                <a16:creationId xmlns:a16="http://schemas.microsoft.com/office/drawing/2014/main" id="{CB48035E-C288-4B99-978F-B1316C062BC3}"/>
              </a:ext>
            </a:extLst>
          </p:cNvPr>
          <p:cNvSpPr txBox="1"/>
          <p:nvPr/>
        </p:nvSpPr>
        <p:spPr>
          <a:xfrm>
            <a:off x="1547664" y="1628800"/>
            <a:ext cx="7272807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CO" dirty="0">
              <a:latin typeface="Calibri" panose="020F0502020204030204" pitchFamily="34" charset="0"/>
              <a:cs typeface="Arial" pitchFamily="34" charset="0"/>
            </a:endParaRPr>
          </a:p>
          <a:p>
            <a:pPr algn="just"/>
            <a:endParaRPr lang="es-CO" sz="1900" i="1" dirty="0">
              <a:effectLst/>
              <a:latin typeface="Helvetica" pitchFamily="2" charset="0"/>
            </a:endParaRPr>
          </a:p>
          <a:p>
            <a:r>
              <a:rPr lang="es-CO" sz="1900" dirty="0">
                <a:effectLst/>
                <a:latin typeface="Helvetica" pitchFamily="2" charset="0"/>
              </a:rPr>
              <a:t>- </a:t>
            </a:r>
            <a:r>
              <a:rPr lang="es-CO" sz="19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Concepto de </a:t>
            </a:r>
            <a:r>
              <a:rPr lang="es-CO" sz="19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Constitución Ecológica </a:t>
            </a:r>
            <a:r>
              <a:rPr lang="es-CO" sz="19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conformado por lo menos por 34 disposiciones de la Constitución Política, entre ellas el </a:t>
            </a:r>
            <a:r>
              <a:rPr lang="es-CO" sz="1900" b="1" u="sng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Art. 79:</a:t>
            </a:r>
          </a:p>
          <a:p>
            <a:pPr lvl="1" algn="just"/>
            <a:r>
              <a:rPr lang="es-CO" sz="19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CO" sz="1900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“Todas las personas tienen </a:t>
            </a:r>
            <a:r>
              <a:rPr lang="es-CO" sz="1900" b="1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derecho a gozar de un</a:t>
            </a:r>
            <a:r>
              <a:rPr lang="es-CO" sz="19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CO" sz="1900" b="1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ambiente sano</a:t>
            </a:r>
            <a:r>
              <a:rPr lang="es-CO" sz="1900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La ley garantizará la </a:t>
            </a:r>
            <a:r>
              <a:rPr lang="es-CO" sz="1900" b="1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participación de la comunidad</a:t>
            </a:r>
            <a:r>
              <a:rPr lang="es-CO" sz="19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CO" sz="1900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en las decisiones que puedan afectarlo. </a:t>
            </a:r>
          </a:p>
          <a:p>
            <a:pPr lvl="1" algn="just"/>
            <a:r>
              <a:rPr lang="es-CO" sz="1900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Es </a:t>
            </a:r>
            <a:r>
              <a:rPr lang="es-CO" sz="1900" b="1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deber del estado </a:t>
            </a:r>
            <a:r>
              <a:rPr lang="es-CO" sz="1900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proteger la diversidad e integridad del ambiente,</a:t>
            </a:r>
            <a:r>
              <a:rPr lang="es-CO" sz="19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CO" sz="1900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conservar las áreas de especial importancia ecológica y fomentar la</a:t>
            </a:r>
            <a:r>
              <a:rPr lang="es-CO" sz="19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CO" sz="1900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educación para el logro de estos fines.</a:t>
            </a:r>
          </a:p>
          <a:p>
            <a:endParaRPr lang="es-CO" sz="1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CO" sz="19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- El problema ecológico y todo lo que este implica es hoy en día un clamor</a:t>
            </a:r>
            <a:r>
              <a:rPr lang="es-CO" sz="19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CO" sz="19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universal, es un problema de supervivencia.</a:t>
            </a:r>
          </a:p>
          <a:p>
            <a:endParaRPr lang="es-CO" sz="1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s-CO" sz="19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- Pasar de la preocupación a la acción. </a:t>
            </a:r>
            <a:r>
              <a:rPr lang="es-CO" sz="19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Educación y cultura ambiental.</a:t>
            </a:r>
            <a:endParaRPr lang="es-CO" sz="19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8404308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D7B1E2-F0B0-B1D4-97A8-CD5468A09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4 Grupo">
            <a:extLst>
              <a:ext uri="{FF2B5EF4-FFF2-40B4-BE49-F238E27FC236}">
                <a16:creationId xmlns:a16="http://schemas.microsoft.com/office/drawing/2014/main" id="{7EE260FC-3ED2-95DB-28D6-32750F1F0E2D}"/>
              </a:ext>
            </a:extLst>
          </p:cNvPr>
          <p:cNvGrpSpPr/>
          <p:nvPr/>
        </p:nvGrpSpPr>
        <p:grpSpPr>
          <a:xfrm>
            <a:off x="4176075" y="163818"/>
            <a:ext cx="4644397" cy="847669"/>
            <a:chOff x="1381746" y="4405867"/>
            <a:chExt cx="4644397" cy="847669"/>
          </a:xfrm>
          <a:solidFill>
            <a:schemeClr val="bg1">
              <a:lumMod val="95000"/>
            </a:schemeClr>
          </a:solidFill>
        </p:grpSpPr>
        <p:sp>
          <p:nvSpPr>
            <p:cNvPr id="6" name="5 Pentágono">
              <a:extLst>
                <a:ext uri="{FF2B5EF4-FFF2-40B4-BE49-F238E27FC236}">
                  <a16:creationId xmlns:a16="http://schemas.microsoft.com/office/drawing/2014/main" id="{4F655487-CE6C-9CAF-1BAA-91E829208592}"/>
                </a:ext>
              </a:extLst>
            </p:cNvPr>
            <p:cNvSpPr/>
            <p:nvPr/>
          </p:nvSpPr>
          <p:spPr>
            <a:xfrm rot="10800000">
              <a:off x="1381746" y="4405867"/>
              <a:ext cx="4644397" cy="847669"/>
            </a:xfrm>
            <a:prstGeom prst="homePlate">
              <a:avLst/>
            </a:prstGeom>
            <a:grpFill/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14400000"/>
                <a:satOff val="-50003"/>
                <a:lumOff val="60001"/>
                <a:alphaOff val="0"/>
              </a:schemeClr>
            </a:fillRef>
            <a:effectRef idx="1">
              <a:schemeClr val="accent2">
                <a:hueOff val="-14400000"/>
                <a:satOff val="-50003"/>
                <a:lumOff val="60001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s-CO"/>
            </a:p>
          </p:txBody>
        </p:sp>
        <p:sp>
          <p:nvSpPr>
            <p:cNvPr id="7" name="Pentágono 4">
              <a:extLst>
                <a:ext uri="{FF2B5EF4-FFF2-40B4-BE49-F238E27FC236}">
                  <a16:creationId xmlns:a16="http://schemas.microsoft.com/office/drawing/2014/main" id="{F78AC773-C93D-4A01-3592-16786A7B5D5F}"/>
                </a:ext>
              </a:extLst>
            </p:cNvPr>
            <p:cNvSpPr/>
            <p:nvPr/>
          </p:nvSpPr>
          <p:spPr>
            <a:xfrm rot="21600000">
              <a:off x="1593663" y="4405867"/>
              <a:ext cx="4432480" cy="84766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73799" tIns="91440" rIns="170688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2400" dirty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EL SINA</a:t>
              </a:r>
              <a:endParaRPr lang="es-CO" sz="2400" kern="1200" dirty="0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8" name="7 Elipse">
            <a:extLst>
              <a:ext uri="{FF2B5EF4-FFF2-40B4-BE49-F238E27FC236}">
                <a16:creationId xmlns:a16="http://schemas.microsoft.com/office/drawing/2014/main" id="{27645358-B016-40C0-DFF9-196800482CF1}"/>
              </a:ext>
            </a:extLst>
          </p:cNvPr>
          <p:cNvSpPr/>
          <p:nvPr/>
        </p:nvSpPr>
        <p:spPr>
          <a:xfrm>
            <a:off x="3752240" y="205067"/>
            <a:ext cx="847669" cy="847669"/>
          </a:xfrm>
          <a:prstGeom prst="ellipse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000" r="-1000"/>
            </a:stretch>
          </a:blip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2">
              <a:tint val="50000"/>
              <a:hueOff val="-14400000"/>
              <a:satOff val="-20314"/>
              <a:lumOff val="21099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s-CO"/>
          </a:p>
        </p:txBody>
      </p:sp>
      <p:sp>
        <p:nvSpPr>
          <p:cNvPr id="3" name="2 CuadroTexto">
            <a:extLst>
              <a:ext uri="{FF2B5EF4-FFF2-40B4-BE49-F238E27FC236}">
                <a16:creationId xmlns:a16="http://schemas.microsoft.com/office/drawing/2014/main" id="{9D23DF04-6C00-9D9C-7E00-48A399D43295}"/>
              </a:ext>
            </a:extLst>
          </p:cNvPr>
          <p:cNvSpPr txBox="1"/>
          <p:nvPr/>
        </p:nvSpPr>
        <p:spPr>
          <a:xfrm>
            <a:off x="1619671" y="1268760"/>
            <a:ext cx="72007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CO" sz="24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Composición del Sistema Nacional Ambiental SINA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12FF7C4B-2FD4-699F-18EB-71B85208D84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3 CuadroTexto">
            <a:extLst>
              <a:ext uri="{FF2B5EF4-FFF2-40B4-BE49-F238E27FC236}">
                <a16:creationId xmlns:a16="http://schemas.microsoft.com/office/drawing/2014/main" id="{E8BEA85C-ECB3-0240-E7F2-67EB29012DCE}"/>
              </a:ext>
            </a:extLst>
          </p:cNvPr>
          <p:cNvSpPr txBox="1"/>
          <p:nvPr/>
        </p:nvSpPr>
        <p:spPr>
          <a:xfrm>
            <a:off x="1547664" y="1628800"/>
            <a:ext cx="7272807" cy="7248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CO" dirty="0">
              <a:latin typeface="Calibri" panose="020F0502020204030204" pitchFamily="34" charset="0"/>
              <a:cs typeface="Arial" pitchFamily="34" charset="0"/>
            </a:endParaRPr>
          </a:p>
          <a:p>
            <a:endParaRPr lang="es-CO" sz="2000" b="0" i="0" dirty="0">
              <a:solidFill>
                <a:srgbClr val="333333"/>
              </a:solidFill>
              <a:effectLst/>
              <a:latin typeface="Work Sans" pitchFamily="2" charset="77"/>
            </a:endParaRPr>
          </a:p>
          <a:p>
            <a:endParaRPr lang="es-CO" sz="2000" dirty="0">
              <a:solidFill>
                <a:srgbClr val="333333"/>
              </a:solidFill>
              <a:latin typeface="Work Sans" pitchFamily="2" charset="77"/>
            </a:endParaRPr>
          </a:p>
          <a:p>
            <a:pPr algn="ctr"/>
            <a:r>
              <a:rPr lang="es-CO" sz="2500" b="0" i="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El Sistema Nacional Ambiental, SINA, es el conjunto de orientaciones, normas, actividades, recursos, programas e instituciones que permiten la puesta en marcha de los principios generales ambientales contenidos en esta Ley. Estará integrado por los siguientes componentes:</a:t>
            </a:r>
          </a:p>
          <a:p>
            <a:pPr algn="ctr"/>
            <a:endParaRPr lang="es-CO" sz="2500" dirty="0">
              <a:solidFill>
                <a:srgbClr val="33333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s-CO" sz="2500" dirty="0">
                <a:solidFill>
                  <a:srgbClr val="333333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Ordenamiento jurídico + Entidades + Organizaciones comunitarias y no gubernamentales + empresas + fuentes y recursos económicos.  </a:t>
            </a:r>
            <a:endParaRPr lang="es-CO" sz="25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s-CO" sz="2000" dirty="0">
              <a:effectLst/>
              <a:latin typeface="Helvetica" pitchFamily="2" charset="0"/>
            </a:endParaRPr>
          </a:p>
          <a:p>
            <a:endParaRPr lang="es-CO" sz="2000" dirty="0">
              <a:effectLst/>
              <a:latin typeface="Helvetica" pitchFamily="2" charset="0"/>
            </a:endParaRPr>
          </a:p>
          <a:p>
            <a:pPr algn="just"/>
            <a:endParaRPr lang="es-CO" sz="2000" dirty="0">
              <a:effectLst/>
              <a:latin typeface="Helvetica" pitchFamily="2" charset="0"/>
            </a:endParaRPr>
          </a:p>
          <a:p>
            <a:pPr algn="just"/>
            <a:endParaRPr lang="es-CO" sz="2000" dirty="0">
              <a:solidFill>
                <a:srgbClr val="414235"/>
              </a:solidFill>
              <a:effectLst/>
              <a:latin typeface="Futura" panose="020B0602020204020303" pitchFamily="34" charset="-79"/>
              <a:cs typeface="Futura" panose="020B0602020204020303" pitchFamily="34" charset="-79"/>
            </a:endParaRPr>
          </a:p>
          <a:p>
            <a:pPr algn="just"/>
            <a:endParaRPr lang="es-CO" sz="2000" dirty="0">
              <a:solidFill>
                <a:srgbClr val="414235"/>
              </a:solidFill>
              <a:latin typeface="Futura" panose="020B0602020204020303" pitchFamily="34" charset="-79"/>
              <a:cs typeface="Futura" panose="020B0602020204020303" pitchFamily="34" charset="-79"/>
            </a:endParaRPr>
          </a:p>
          <a:p>
            <a:pPr algn="just"/>
            <a:endParaRPr lang="es-CO" sz="2000" dirty="0">
              <a:solidFill>
                <a:srgbClr val="414235"/>
              </a:solidFill>
              <a:effectLst/>
              <a:latin typeface="Helvetica" pitchFamily="2" charset="0"/>
            </a:endParaRPr>
          </a:p>
          <a:p>
            <a:pPr algn="just"/>
            <a:endParaRPr lang="es-CO" sz="1900" dirty="0">
              <a:latin typeface="Calibri" panose="020F0502020204030204" pitchFamily="34" charset="0"/>
            </a:endParaRPr>
          </a:p>
          <a:p>
            <a:endParaRPr lang="es-CO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3376255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F6B183-8FB9-E23C-863E-3AE76EC48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4 Grupo">
            <a:extLst>
              <a:ext uri="{FF2B5EF4-FFF2-40B4-BE49-F238E27FC236}">
                <a16:creationId xmlns:a16="http://schemas.microsoft.com/office/drawing/2014/main" id="{9B0D2CF4-F396-1E90-B8E4-1AB95D678165}"/>
              </a:ext>
            </a:extLst>
          </p:cNvPr>
          <p:cNvGrpSpPr/>
          <p:nvPr/>
        </p:nvGrpSpPr>
        <p:grpSpPr>
          <a:xfrm>
            <a:off x="4176075" y="163818"/>
            <a:ext cx="4644397" cy="847669"/>
            <a:chOff x="1381746" y="4405867"/>
            <a:chExt cx="4644397" cy="847669"/>
          </a:xfrm>
          <a:solidFill>
            <a:schemeClr val="bg1">
              <a:lumMod val="95000"/>
            </a:schemeClr>
          </a:solidFill>
        </p:grpSpPr>
        <p:sp>
          <p:nvSpPr>
            <p:cNvPr id="6" name="5 Pentágono">
              <a:extLst>
                <a:ext uri="{FF2B5EF4-FFF2-40B4-BE49-F238E27FC236}">
                  <a16:creationId xmlns:a16="http://schemas.microsoft.com/office/drawing/2014/main" id="{81334008-F4E4-AAB2-92F3-94B870D1C893}"/>
                </a:ext>
              </a:extLst>
            </p:cNvPr>
            <p:cNvSpPr/>
            <p:nvPr/>
          </p:nvSpPr>
          <p:spPr>
            <a:xfrm rot="10800000">
              <a:off x="1381746" y="4405867"/>
              <a:ext cx="4644397" cy="847669"/>
            </a:xfrm>
            <a:prstGeom prst="homePlate">
              <a:avLst/>
            </a:prstGeom>
            <a:grpFill/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14400000"/>
                <a:satOff val="-50003"/>
                <a:lumOff val="60001"/>
                <a:alphaOff val="0"/>
              </a:schemeClr>
            </a:fillRef>
            <a:effectRef idx="1">
              <a:schemeClr val="accent2">
                <a:hueOff val="-14400000"/>
                <a:satOff val="-50003"/>
                <a:lumOff val="60001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s-CO"/>
            </a:p>
          </p:txBody>
        </p:sp>
        <p:sp>
          <p:nvSpPr>
            <p:cNvPr id="7" name="Pentágono 4">
              <a:extLst>
                <a:ext uri="{FF2B5EF4-FFF2-40B4-BE49-F238E27FC236}">
                  <a16:creationId xmlns:a16="http://schemas.microsoft.com/office/drawing/2014/main" id="{F99347D7-39C9-BC8A-A9F1-832285F8E7D1}"/>
                </a:ext>
              </a:extLst>
            </p:cNvPr>
            <p:cNvSpPr/>
            <p:nvPr/>
          </p:nvSpPr>
          <p:spPr>
            <a:xfrm rot="21600000">
              <a:off x="1593663" y="4405867"/>
              <a:ext cx="4432480" cy="84766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73799" tIns="91440" rIns="170688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2400" dirty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EL SINA</a:t>
              </a:r>
              <a:endParaRPr lang="es-CO" sz="2400" kern="1200" dirty="0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8" name="7 Elipse">
            <a:extLst>
              <a:ext uri="{FF2B5EF4-FFF2-40B4-BE49-F238E27FC236}">
                <a16:creationId xmlns:a16="http://schemas.microsoft.com/office/drawing/2014/main" id="{1ED1C610-509D-6C40-098F-A074E49B41EE}"/>
              </a:ext>
            </a:extLst>
          </p:cNvPr>
          <p:cNvSpPr/>
          <p:nvPr/>
        </p:nvSpPr>
        <p:spPr>
          <a:xfrm>
            <a:off x="3752240" y="205067"/>
            <a:ext cx="847669" cy="847669"/>
          </a:xfrm>
          <a:prstGeom prst="ellipse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000" r="-1000"/>
            </a:stretch>
          </a:blip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2">
              <a:tint val="50000"/>
              <a:hueOff val="-14400000"/>
              <a:satOff val="-20314"/>
              <a:lumOff val="21099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s-CO"/>
          </a:p>
        </p:txBody>
      </p:sp>
      <p:sp>
        <p:nvSpPr>
          <p:cNvPr id="3" name="2 CuadroTexto">
            <a:extLst>
              <a:ext uri="{FF2B5EF4-FFF2-40B4-BE49-F238E27FC236}">
                <a16:creationId xmlns:a16="http://schemas.microsoft.com/office/drawing/2014/main" id="{A2B30C15-476F-FCC4-D774-8C03335958F7}"/>
              </a:ext>
            </a:extLst>
          </p:cNvPr>
          <p:cNvSpPr txBox="1"/>
          <p:nvPr/>
        </p:nvSpPr>
        <p:spPr>
          <a:xfrm>
            <a:off x="1619671" y="1268760"/>
            <a:ext cx="72007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CO" sz="24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Funciones de los Departamentos, Art. 64 Ley 99 de 1993 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6E2B7AAF-7764-A7A7-0366-22EDA24D8A5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astelsSmoot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3 CuadroTexto">
            <a:extLst>
              <a:ext uri="{FF2B5EF4-FFF2-40B4-BE49-F238E27FC236}">
                <a16:creationId xmlns:a16="http://schemas.microsoft.com/office/drawing/2014/main" id="{D07A8ACC-482C-9D24-DA1B-5DA542F5BD82}"/>
              </a:ext>
            </a:extLst>
          </p:cNvPr>
          <p:cNvSpPr txBox="1"/>
          <p:nvPr/>
        </p:nvSpPr>
        <p:spPr>
          <a:xfrm>
            <a:off x="1547664" y="1628800"/>
            <a:ext cx="7272807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CO" dirty="0">
              <a:latin typeface="Calibri" panose="020F0502020204030204" pitchFamily="34" charset="0"/>
              <a:cs typeface="Arial" pitchFamily="34" charset="0"/>
            </a:endParaRPr>
          </a:p>
          <a:p>
            <a:endParaRPr lang="es-CO" sz="2000" b="0" i="0" dirty="0">
              <a:solidFill>
                <a:srgbClr val="333333"/>
              </a:solidFill>
              <a:effectLst/>
              <a:latin typeface="Work Sans" pitchFamily="2" charset="77"/>
            </a:endParaRPr>
          </a:p>
          <a:p>
            <a:pPr algn="just"/>
            <a:r>
              <a:rPr lang="es-CO" sz="2000" b="0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s-CO" sz="2000" b="1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Promover y ejecutar </a:t>
            </a:r>
            <a:r>
              <a:rPr lang="es-CO" sz="2000" b="0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programas y políticas nacionales, regionales y sectoriales en relación con el medio ambiente y los recursos naturales renovables;</a:t>
            </a:r>
          </a:p>
          <a:p>
            <a:pPr algn="just"/>
            <a:r>
              <a:rPr lang="es-CO" sz="2000" b="0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2) Expedir, con sujeción a las normas superiores, las </a:t>
            </a:r>
            <a:r>
              <a:rPr lang="es-CO" sz="2000" b="1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disposiciones departamentales</a:t>
            </a:r>
            <a:r>
              <a:rPr lang="es-CO" sz="2000" b="0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especiales relacionadas con el medio ambiente;</a:t>
            </a:r>
          </a:p>
          <a:p>
            <a:pPr algn="just"/>
            <a:r>
              <a:rPr lang="es-CO" sz="2000" b="0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3) Dar </a:t>
            </a:r>
            <a:r>
              <a:rPr lang="es-CO" sz="2000" b="1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apoyo presupuestal, técnico, financiero y administrativo</a:t>
            </a:r>
            <a:r>
              <a:rPr lang="es-CO" sz="2000" b="0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 las Corporaciones Autónomas Regionales, a </a:t>
            </a:r>
            <a:r>
              <a:rPr lang="es-CO" sz="2000" b="1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los municipios </a:t>
            </a:r>
            <a:r>
              <a:rPr lang="es-CO" sz="2000" b="0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 a las demás entidades territoriales que se creen en el ámbito departamental, en la ejecución de programas y proyectos en las tareas necesarias para la conservación del medio ambiente y los recursos naturales renovables;</a:t>
            </a:r>
          </a:p>
        </p:txBody>
      </p:sp>
    </p:spTree>
    <p:extLst>
      <p:ext uri="{BB962C8B-B14F-4D97-AF65-F5344CB8AC3E}">
        <p14:creationId xmlns:p14="http://schemas.microsoft.com/office/powerpoint/2010/main" val="4197091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7A17CA06-F9B7-15D0-616D-0B403B6D44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utout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C4779A2-F3D3-481C-B501-A59D2CA698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6" y="908720"/>
            <a:ext cx="7643192" cy="5649491"/>
          </a:xfrm>
        </p:spPr>
        <p:txBody>
          <a:bodyPr/>
          <a:lstStyle/>
          <a:p>
            <a:pPr algn="just"/>
            <a:r>
              <a:rPr lang="es-CO" sz="2100" b="0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4) Ejercer en coordinación con las demás entidades del Sistema Nacional Ambiental (SINA) y con sujeción a la distribución legal de competencias, </a:t>
            </a:r>
            <a:r>
              <a:rPr lang="es-CO" sz="2100" b="1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funciones de control y vigilancia del medio ambiente y los recursos naturales renovables</a:t>
            </a:r>
            <a:r>
              <a:rPr lang="es-CO" sz="2100" b="0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con el fin de velar por el cumplimiento de los deberes del Estado y de los particulares en materia ambiental y de proteger el derecho a un ambiente sano;</a:t>
            </a:r>
          </a:p>
          <a:p>
            <a:pPr algn="just"/>
            <a:r>
              <a:rPr lang="es-CO" sz="2100" b="0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5) Desarrollar, con la asesoría o la participación de las Corporaciones Autónomas Regionales, </a:t>
            </a:r>
            <a:r>
              <a:rPr lang="es-CO" sz="2100" b="1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programas de cooperación e integración con los entes territoriales equivalentes y limítrofes del país vecino</a:t>
            </a:r>
            <a:r>
              <a:rPr lang="es-CO" sz="2100" b="0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dirigidos a fomentar la preservación del medio ambiente común y los recursos naturales renovables binacionales;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2854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F4D3E23-F37E-C036-3AD0-81D5443BA30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" y="44624"/>
            <a:ext cx="9143999" cy="6765801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767E382-616B-BFB8-C266-6E9643012B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6" y="764704"/>
            <a:ext cx="7643192" cy="5256584"/>
          </a:xfrm>
        </p:spPr>
        <p:txBody>
          <a:bodyPr/>
          <a:lstStyle/>
          <a:p>
            <a:pPr algn="just"/>
            <a:r>
              <a:rPr lang="es-CO" sz="2100" b="0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6) Promover, cofinanciar o ejecutar, en coordinación con los entes directores y organismos ejecutores del Sistema Nacional de Adecuación de Tierras y con las Corporaciones Autónomas Regionales, </a:t>
            </a:r>
            <a:r>
              <a:rPr lang="es-CO" sz="2100" b="1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obras y proyectos de irrigación, drenaje, recuperación de tierras, defensa contra las inundaciones y regulación de cauces o corrientes de agua, para el adecuado manejo y aprovechamiento de cuencas hidrográficas</a:t>
            </a:r>
            <a:r>
              <a:rPr lang="es-CO" sz="2100" b="0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r>
              <a:rPr lang="es-CO" sz="2100" b="0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7) </a:t>
            </a:r>
            <a:r>
              <a:rPr lang="es-CO" sz="2100" b="1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Coordinar y dirigir con la asesoría de las Corporaciones Autónomas Regionales</a:t>
            </a:r>
            <a:r>
              <a:rPr lang="es-CO" sz="2100" b="0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las actividades de control y vigilancia ambientales intermunicipales, que se realicen en el territorio del departamento con el apoyo de la fuerza pública, en relación con la </a:t>
            </a:r>
            <a:r>
              <a:rPr lang="es-CO" sz="2100" b="1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movilización, procesamiento, uso, aprovechamiento y comercialización de los recursos naturales renovables</a:t>
            </a:r>
            <a:r>
              <a:rPr lang="es-CO" sz="2100" b="0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s-CO" sz="3200" dirty="0">
              <a:effectLst/>
              <a:latin typeface="Helvetica" pitchFamily="2" charset="0"/>
            </a:endParaRP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508200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DD9B9B-78CF-BB8B-2E99-4A8AABD27D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4 Grupo">
            <a:extLst>
              <a:ext uri="{FF2B5EF4-FFF2-40B4-BE49-F238E27FC236}">
                <a16:creationId xmlns:a16="http://schemas.microsoft.com/office/drawing/2014/main" id="{0AC46CA5-D411-9205-049C-0450360B2CBC}"/>
              </a:ext>
            </a:extLst>
          </p:cNvPr>
          <p:cNvGrpSpPr/>
          <p:nvPr/>
        </p:nvGrpSpPr>
        <p:grpSpPr>
          <a:xfrm>
            <a:off x="4176075" y="163818"/>
            <a:ext cx="4644397" cy="847669"/>
            <a:chOff x="1381746" y="4405867"/>
            <a:chExt cx="4644397" cy="847669"/>
          </a:xfrm>
          <a:solidFill>
            <a:schemeClr val="bg1">
              <a:lumMod val="95000"/>
            </a:schemeClr>
          </a:solidFill>
        </p:grpSpPr>
        <p:sp>
          <p:nvSpPr>
            <p:cNvPr id="6" name="5 Pentágono">
              <a:extLst>
                <a:ext uri="{FF2B5EF4-FFF2-40B4-BE49-F238E27FC236}">
                  <a16:creationId xmlns:a16="http://schemas.microsoft.com/office/drawing/2014/main" id="{7D8AAEA0-BC37-ADDC-39DF-E7A30F5543AC}"/>
                </a:ext>
              </a:extLst>
            </p:cNvPr>
            <p:cNvSpPr/>
            <p:nvPr/>
          </p:nvSpPr>
          <p:spPr>
            <a:xfrm rot="10800000">
              <a:off x="1381746" y="4405867"/>
              <a:ext cx="4644397" cy="847669"/>
            </a:xfrm>
            <a:prstGeom prst="homePlate">
              <a:avLst/>
            </a:prstGeom>
            <a:grpFill/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-14400000"/>
                <a:satOff val="-50003"/>
                <a:lumOff val="60001"/>
                <a:alphaOff val="0"/>
              </a:schemeClr>
            </a:fillRef>
            <a:effectRef idx="1">
              <a:schemeClr val="accent2">
                <a:hueOff val="-14400000"/>
                <a:satOff val="-50003"/>
                <a:lumOff val="60001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s-CO"/>
            </a:p>
          </p:txBody>
        </p:sp>
        <p:sp>
          <p:nvSpPr>
            <p:cNvPr id="7" name="Pentágono 4">
              <a:extLst>
                <a:ext uri="{FF2B5EF4-FFF2-40B4-BE49-F238E27FC236}">
                  <a16:creationId xmlns:a16="http://schemas.microsoft.com/office/drawing/2014/main" id="{15AEA7DC-8ED8-0FFC-359A-87B08CCB85E2}"/>
                </a:ext>
              </a:extLst>
            </p:cNvPr>
            <p:cNvSpPr/>
            <p:nvPr/>
          </p:nvSpPr>
          <p:spPr>
            <a:xfrm rot="21600000">
              <a:off x="1593663" y="4405867"/>
              <a:ext cx="4432480" cy="84766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73799" tIns="91440" rIns="170688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2400" dirty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EL SINA</a:t>
              </a:r>
              <a:endParaRPr lang="es-CO" sz="2400" kern="1200" dirty="0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8" name="7 Elipse">
            <a:extLst>
              <a:ext uri="{FF2B5EF4-FFF2-40B4-BE49-F238E27FC236}">
                <a16:creationId xmlns:a16="http://schemas.microsoft.com/office/drawing/2014/main" id="{E42B7DE5-1806-55CF-B081-2BACB2F933AA}"/>
              </a:ext>
            </a:extLst>
          </p:cNvPr>
          <p:cNvSpPr/>
          <p:nvPr/>
        </p:nvSpPr>
        <p:spPr>
          <a:xfrm>
            <a:off x="3752240" y="205067"/>
            <a:ext cx="847669" cy="847669"/>
          </a:xfrm>
          <a:prstGeom prst="ellipse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000" r="-1000"/>
            </a:stretch>
          </a:blip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2">
              <a:tint val="50000"/>
              <a:hueOff val="-14400000"/>
              <a:satOff val="-20314"/>
              <a:lumOff val="21099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s-CO"/>
          </a:p>
        </p:txBody>
      </p:sp>
      <p:sp>
        <p:nvSpPr>
          <p:cNvPr id="3" name="2 CuadroTexto">
            <a:extLst>
              <a:ext uri="{FF2B5EF4-FFF2-40B4-BE49-F238E27FC236}">
                <a16:creationId xmlns:a16="http://schemas.microsoft.com/office/drawing/2014/main" id="{47519F9D-E97C-31A0-D345-6909BA7796FA}"/>
              </a:ext>
            </a:extLst>
          </p:cNvPr>
          <p:cNvSpPr txBox="1"/>
          <p:nvPr/>
        </p:nvSpPr>
        <p:spPr>
          <a:xfrm>
            <a:off x="1655675" y="1070666"/>
            <a:ext cx="7164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CO" sz="2400" b="1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Funciones de los Municipios, Art. 65 Ley 99 de 1993 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7FB2519-7643-CE69-1F1F-6A1C1D1E5FB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5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3 CuadroTexto">
            <a:extLst>
              <a:ext uri="{FF2B5EF4-FFF2-40B4-BE49-F238E27FC236}">
                <a16:creationId xmlns:a16="http://schemas.microsoft.com/office/drawing/2014/main" id="{E9E1CD65-650E-ED88-8CA7-81BB8ACEB8C1}"/>
              </a:ext>
            </a:extLst>
          </p:cNvPr>
          <p:cNvSpPr txBox="1"/>
          <p:nvPr/>
        </p:nvSpPr>
        <p:spPr>
          <a:xfrm>
            <a:off x="1547664" y="1628800"/>
            <a:ext cx="727280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CO" dirty="0">
              <a:latin typeface="Calibri" panose="020F0502020204030204" pitchFamily="34" charset="0"/>
              <a:cs typeface="Arial" pitchFamily="34" charset="0"/>
            </a:endParaRPr>
          </a:p>
          <a:p>
            <a:endParaRPr lang="es-CO" sz="2000" b="0" i="0" dirty="0">
              <a:solidFill>
                <a:srgbClr val="333333"/>
              </a:solidFill>
              <a:effectLst/>
              <a:latin typeface="Work Sans" pitchFamily="2" charset="77"/>
            </a:endParaRPr>
          </a:p>
          <a:p>
            <a:pPr algn="just"/>
            <a:r>
              <a:rPr lang="es-CO" sz="2200" b="0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s-CO" sz="2200" b="1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Promover y ejecutar </a:t>
            </a:r>
            <a:r>
              <a:rPr lang="es-CO" sz="2200" b="0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programas y políticas nacionales, regionales y sectoriales en relación con el medio ambiente y los recursos naturales renovables; elaborar los planes programas y proyectos ambientales municipales articulados a los planes, programas y proyectos regionales, departamentales y nacionales.</a:t>
            </a:r>
          </a:p>
          <a:p>
            <a:pPr algn="just"/>
            <a:r>
              <a:rPr lang="es-CO" sz="2200" b="0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2) Dictar con sujeción a las disposiciones legales reglamentarias superiores, las </a:t>
            </a:r>
            <a:r>
              <a:rPr lang="es-CO" sz="2200" b="1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normas necesarias para el control, la preservación y la defensa del patrimonio ecológico del municipio</a:t>
            </a:r>
            <a:r>
              <a:rPr lang="es-CO" sz="2200" b="0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016984276"/>
      </p:ext>
    </p:extLst>
  </p:cSld>
  <p:clrMapOvr>
    <a:masterClrMapping/>
  </p:clrMapOvr>
  <p:transition spd="slow"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75154D2E-E8B7-D728-2DCA-F31C6792FA3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-33968" y="44625"/>
            <a:ext cx="9177967" cy="6813376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CA60AB6-3536-B099-3C50-77D6EE28E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6" y="980728"/>
            <a:ext cx="7643192" cy="5256584"/>
          </a:xfrm>
        </p:spPr>
        <p:txBody>
          <a:bodyPr/>
          <a:lstStyle/>
          <a:p>
            <a:pPr algn="just"/>
            <a:r>
              <a:rPr lang="es-CO" sz="2200" b="0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3) Adoptar los </a:t>
            </a:r>
            <a:r>
              <a:rPr lang="es-CO" sz="2200" b="1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planes, programas y proyectos de desarrollo ambiental y de los recursos naturales renovables, que hayan sido discutidos y </a:t>
            </a:r>
            <a:r>
              <a:rPr lang="es-CO" sz="2200" b="1" i="0" u="sng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aprobadas a nivel regional</a:t>
            </a:r>
            <a:r>
              <a:rPr lang="es-CO" sz="2200" b="0" i="0" u="sng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s-CO" sz="2200" b="0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conforme a las normas de planificación ambiental de que trata la presente ley;</a:t>
            </a:r>
          </a:p>
          <a:p>
            <a:pPr algn="just"/>
            <a:r>
              <a:rPr lang="es-CO" sz="2200" b="0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es-CO" sz="2200" b="1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Participar en la elaboración de planes</a:t>
            </a:r>
            <a:r>
              <a:rPr lang="es-CO" sz="2200" b="0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programas y proyectos de desarrollo ambiental y de los recursos naturales renovables a nivel departamental.</a:t>
            </a:r>
          </a:p>
          <a:p>
            <a:pPr algn="just"/>
            <a:r>
              <a:rPr lang="es-CO" sz="2200" b="0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5) </a:t>
            </a:r>
            <a:r>
              <a:rPr lang="es-CO" sz="2200" b="1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Colaborar con las Corporaciones Autónomas Regionales, en la elaboración de los planes regionales y en la ejecución de programas</a:t>
            </a:r>
            <a:r>
              <a:rPr lang="es-CO" sz="2200" b="0" i="0" dirty="0">
                <a:solidFill>
                  <a:srgbClr val="4B494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proyectos y tareas necesarias para la conservación del medio ambiente y los recursos naturales renovables;</a:t>
            </a:r>
          </a:p>
          <a:p>
            <a:pPr marL="0" indent="0" algn="just">
              <a:buNone/>
            </a:pPr>
            <a:endParaRPr lang="es-CO" sz="2400" b="0" i="0" dirty="0">
              <a:solidFill>
                <a:srgbClr val="4B4949"/>
              </a:solidFill>
              <a:effectLst/>
              <a:latin typeface="Open Sans" panose="020B0606030504020204" pitchFamily="34" charset="0"/>
            </a:endParaRPr>
          </a:p>
          <a:p>
            <a:pPr marL="0" indent="0">
              <a:buNone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140233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2502E44A2520942AA8C4D108AFCE612" ma:contentTypeVersion="16" ma:contentTypeDescription="Crear nuevo documento." ma:contentTypeScope="" ma:versionID="41ae66d343aa6dbb400a33c6b7aedfce">
  <xsd:schema xmlns:xsd="http://www.w3.org/2001/XMLSchema" xmlns:xs="http://www.w3.org/2001/XMLSchema" xmlns:p="http://schemas.microsoft.com/office/2006/metadata/properties" xmlns:ns3="62a79fd1-3497-4933-804a-7ca2f0465459" xmlns:ns4="1d93ecb7-69be-4bca-9ce4-03d0c2ceffdf" targetNamespace="http://schemas.microsoft.com/office/2006/metadata/properties" ma:root="true" ma:fieldsID="bf3d8ae20a145ec4eacb371384deb3b5" ns3:_="" ns4:_="">
    <xsd:import namespace="62a79fd1-3497-4933-804a-7ca2f0465459"/>
    <xsd:import namespace="1d93ecb7-69be-4bca-9ce4-03d0c2ceffdf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LengthInSeconds" minOccurs="0"/>
                <xsd:element ref="ns4:MediaServiceLocation" minOccurs="0"/>
                <xsd:element ref="ns4:_activity" minOccurs="0"/>
                <xsd:element ref="ns4:MediaServiceObjectDetectorVersions" minOccurs="0"/>
                <xsd:element ref="ns4:MediaServiceSystemTags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a79fd1-3497-4933-804a-7ca2f046545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93ecb7-69be-4bca-9ce4-03d0c2ceff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1d93ecb7-69be-4bca-9ce4-03d0c2ceffdf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62BD15A-E0D0-42B7-A93B-F814AF3D332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2a79fd1-3497-4933-804a-7ca2f0465459"/>
    <ds:schemaRef ds:uri="1d93ecb7-69be-4bca-9ce4-03d0c2ceff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B01878F-73F3-4E71-A07D-4C8F159AC44B}">
  <ds:schemaRefs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62a79fd1-3497-4933-804a-7ca2f0465459"/>
    <ds:schemaRef ds:uri="http://schemas.microsoft.com/office/infopath/2007/PartnerControls"/>
    <ds:schemaRef ds:uri="http://purl.org/dc/terms/"/>
    <ds:schemaRef ds:uri="http://purl.org/dc/dcmitype/"/>
    <ds:schemaRef ds:uri="1d93ecb7-69be-4bca-9ce4-03d0c2ceffdf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AA87016-3D08-4DA2-A288-29C96811302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2238</TotalTime>
  <Words>2451</Words>
  <Application>Microsoft Office PowerPoint</Application>
  <PresentationFormat>Carta (216 x 279 mm)</PresentationFormat>
  <Paragraphs>209</Paragraphs>
  <Slides>24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25" baseType="lpstr">
      <vt:lpstr>Diseño predeterminado</vt:lpstr>
      <vt:lpstr>La Procuraduría General de la Nación como parte del Sistema Nacional Ambiental - SINA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Gracias por su atención  Lina Correa -  Procuradora Judicial Ambiental y Agraria  Juan Carlos Gómez Méndez- Sustanciador  </vt:lpstr>
    </vt:vector>
  </TitlesOfParts>
  <Company>PGN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Fernando Bedoya Garcia</dc:creator>
  <cp:lastModifiedBy>Lina Marcela Correa Montoya</cp:lastModifiedBy>
  <cp:revision>212</cp:revision>
  <cp:lastPrinted>2013-07-24T15:28:39Z</cp:lastPrinted>
  <dcterms:created xsi:type="dcterms:W3CDTF">2005-09-27T21:19:14Z</dcterms:created>
  <dcterms:modified xsi:type="dcterms:W3CDTF">2024-01-30T13:02:57Z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0x01010022502E44A2520942AA8C4D108AFCE612</vt:lpwstr>
  </property>
</Properties>
</file>