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5"/>
  </p:notesMasterIdLst>
  <p:sldIdLst>
    <p:sldId id="707" r:id="rId2"/>
    <p:sldId id="876" r:id="rId3"/>
    <p:sldId id="879" r:id="rId4"/>
    <p:sldId id="813" r:id="rId5"/>
    <p:sldId id="883" r:id="rId6"/>
    <p:sldId id="827" r:id="rId7"/>
    <p:sldId id="861" r:id="rId8"/>
    <p:sldId id="857" r:id="rId9"/>
    <p:sldId id="859" r:id="rId10"/>
    <p:sldId id="868" r:id="rId11"/>
    <p:sldId id="869" r:id="rId12"/>
    <p:sldId id="882" r:id="rId13"/>
    <p:sldId id="73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212"/>
    <a:srgbClr val="00000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249" autoAdjust="0"/>
  </p:normalViewPr>
  <p:slideViewPr>
    <p:cSldViewPr snapToGrid="0">
      <p:cViewPr varScale="1">
        <p:scale>
          <a:sx n="92" d="100"/>
          <a:sy n="92" d="100"/>
        </p:scale>
        <p:origin x="10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CC44F-BBA8-4FF4-8655-17D701E39D5D}" type="datetimeFigureOut">
              <a:rPr lang="es-CO" smtClean="0"/>
              <a:t>29/01/2024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DEF6F-3DBD-4A50-8BCA-B835FFFD785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02265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719A8C3-8903-45D6-9473-5D2FA5FC02BF}" type="datetimeFigureOut">
              <a:rPr lang="es-CO" smtClean="0"/>
              <a:t>29/01/2024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A865DD0-E2B6-4745-8E44-01E07F449179}" type="slidenum">
              <a:rPr lang="es-CO" smtClean="0"/>
              <a:t>‹Nº›</a:t>
            </a:fld>
            <a:endParaRPr lang="es-CO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433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9A8C3-8903-45D6-9473-5D2FA5FC02BF}" type="datetimeFigureOut">
              <a:rPr lang="es-CO" smtClean="0"/>
              <a:t>29/01/2024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65DD0-E2B6-4745-8E44-01E07F44917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6826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9A8C3-8903-45D6-9473-5D2FA5FC02BF}" type="datetimeFigureOut">
              <a:rPr lang="es-CO" smtClean="0"/>
              <a:t>29/01/2024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65DD0-E2B6-4745-8E44-01E07F44917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8016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3601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9A8C3-8903-45D6-9473-5D2FA5FC02BF}" type="datetimeFigureOut">
              <a:rPr lang="es-CO" smtClean="0"/>
              <a:t>29/01/2024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65DD0-E2B6-4745-8E44-01E07F44917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4003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9A8C3-8903-45D6-9473-5D2FA5FC02BF}" type="datetimeFigureOut">
              <a:rPr lang="es-CO" smtClean="0"/>
              <a:t>29/01/2024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65DD0-E2B6-4745-8E44-01E07F449179}" type="slidenum">
              <a:rPr lang="es-CO" smtClean="0"/>
              <a:t>‹Nº›</a:t>
            </a:fld>
            <a:endParaRPr lang="es-CO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3364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9A8C3-8903-45D6-9473-5D2FA5FC02BF}" type="datetimeFigureOut">
              <a:rPr lang="es-CO" smtClean="0"/>
              <a:t>29/01/2024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65DD0-E2B6-4745-8E44-01E07F44917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0983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9A8C3-8903-45D6-9473-5D2FA5FC02BF}" type="datetimeFigureOut">
              <a:rPr lang="es-CO" smtClean="0"/>
              <a:t>29/01/2024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65DD0-E2B6-4745-8E44-01E07F44917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21388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9A8C3-8903-45D6-9473-5D2FA5FC02BF}" type="datetimeFigureOut">
              <a:rPr lang="es-CO" smtClean="0"/>
              <a:t>29/01/2024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65DD0-E2B6-4745-8E44-01E07F44917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30848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9A8C3-8903-45D6-9473-5D2FA5FC02BF}" type="datetimeFigureOut">
              <a:rPr lang="es-CO" smtClean="0"/>
              <a:t>29/01/2024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65DD0-E2B6-4745-8E44-01E07F44917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0790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9A8C3-8903-45D6-9473-5D2FA5FC02BF}" type="datetimeFigureOut">
              <a:rPr lang="es-CO" smtClean="0"/>
              <a:t>29/01/2024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65DD0-E2B6-4745-8E44-01E07F44917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55431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9A8C3-8903-45D6-9473-5D2FA5FC02BF}" type="datetimeFigureOut">
              <a:rPr lang="es-CO" smtClean="0"/>
              <a:t>29/01/2024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65DD0-E2B6-4745-8E44-01E07F44917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20307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719A8C3-8903-45D6-9473-5D2FA5FC02BF}" type="datetimeFigureOut">
              <a:rPr lang="es-CO" smtClean="0"/>
              <a:t>29/01/2024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BA865DD0-E2B6-4745-8E44-01E07F44917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0857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22.png"/><Relationship Id="rId7" Type="http://schemas.openxmlformats.org/officeDocument/2006/relationships/image" Target="../media/image46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microsoft.com/office/2007/relationships/hdphoto" Target="../media/hdphoto4.wdp"/><Relationship Id="rId4" Type="http://schemas.openxmlformats.org/officeDocument/2006/relationships/image" Target="../media/image55.png"/><Relationship Id="rId9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10" Type="http://schemas.microsoft.com/office/2007/relationships/hdphoto" Target="../media/hdphoto2.wdp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2.png"/><Relationship Id="rId7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10" Type="http://schemas.openxmlformats.org/officeDocument/2006/relationships/image" Target="../media/image36.jpeg"/><Relationship Id="rId4" Type="http://schemas.openxmlformats.org/officeDocument/2006/relationships/image" Target="../media/image26.png"/><Relationship Id="rId9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22.png"/><Relationship Id="rId7" Type="http://schemas.openxmlformats.org/officeDocument/2006/relationships/image" Target="../media/image3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26.png"/><Relationship Id="rId9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6D6273C-3B0C-467E-B2F1-0EC0DFFAF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1F8F60E-72DE-4D3E-BF20-B3B4294CB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246887"/>
            <a:ext cx="7314691" cy="6377939"/>
          </a:xfrm>
          <a:prstGeom prst="rect">
            <a:avLst/>
          </a:prstGeom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5CBC3F9-8258-4152-846F-6D3E890E0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33843" y="4005950"/>
            <a:ext cx="531902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16">
            <a:extLst>
              <a:ext uri="{FF2B5EF4-FFF2-40B4-BE49-F238E27FC236}">
                <a16:creationId xmlns:a16="http://schemas.microsoft.com/office/drawing/2014/main" id="{B917F289-8C4B-46F5-B5E0-C41C26C44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2025435C-09BF-06BD-20C9-2778DBC0B5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3690" y="1707475"/>
            <a:ext cx="7019325" cy="2374239"/>
          </a:xfrm>
        </p:spPr>
        <p:txBody>
          <a:bodyPr>
            <a:noAutofit/>
          </a:bodyPr>
          <a:lstStyle/>
          <a:p>
            <a:r>
              <a:rPr lang="es-ES" sz="3200" dirty="0">
                <a:latin typeface="Avenir Next LT Pro" panose="020B0504020202020204" pitchFamily="34" charset="0"/>
              </a:rPr>
              <a:t>FENÓMENO ENSO </a:t>
            </a:r>
            <a:br>
              <a:rPr lang="es-ES" sz="3200" dirty="0">
                <a:latin typeface="Avenir Next LT Pro" panose="020B0504020202020204" pitchFamily="34" charset="0"/>
              </a:rPr>
            </a:br>
            <a:r>
              <a:rPr lang="es-ES" sz="3200" dirty="0">
                <a:latin typeface="Avenir Next LT Pro" panose="020B0504020202020204" pitchFamily="34" charset="0"/>
              </a:rPr>
              <a:t>EL NIÑO</a:t>
            </a:r>
            <a:br>
              <a:rPr lang="es-ES" sz="3200" dirty="0">
                <a:latin typeface="Avenir Next LT Pro" panose="020B0504020202020204" pitchFamily="34" charset="0"/>
              </a:rPr>
            </a:br>
            <a:r>
              <a:rPr lang="es-ES" sz="3200" dirty="0">
                <a:latin typeface="Avenir Next LT Pro" panose="020B0504020202020204" pitchFamily="34" charset="0"/>
              </a:rPr>
              <a:t>VARIABILIDAD CLIMÁTICA</a:t>
            </a:r>
            <a:br>
              <a:rPr lang="es-ES" sz="2400" dirty="0">
                <a:latin typeface="Avenir Next LT Pro" panose="020B0504020202020204" pitchFamily="34" charset="0"/>
              </a:rPr>
            </a:br>
            <a:endParaRPr lang="es-CO" sz="2400" dirty="0">
              <a:latin typeface="Avenir Next LT Pro" panose="020B0504020202020204" pitchFamily="34" charset="0"/>
            </a:endParaRP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3C922F25-4C77-FB77-F26E-B40FE263ED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3757" y="4172903"/>
            <a:ext cx="5472255" cy="1388165"/>
          </a:xfrm>
        </p:spPr>
        <p:txBody>
          <a:bodyPr>
            <a:normAutofit/>
          </a:bodyPr>
          <a:lstStyle/>
          <a:p>
            <a:r>
              <a:rPr lang="es-ES" sz="2400" b="1" kern="600" dirty="0"/>
              <a:t>Corporación Autónoma Regional de los Valles del Sinú y San Jorge – CVS</a:t>
            </a:r>
          </a:p>
          <a:p>
            <a:r>
              <a:rPr lang="es-ES" sz="2400" b="1" kern="600" dirty="0"/>
              <a:t>Enero, 2024</a:t>
            </a:r>
          </a:p>
          <a:p>
            <a:endParaRPr lang="es-CO" sz="2400" b="1" dirty="0"/>
          </a:p>
        </p:txBody>
      </p:sp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922BF19A-00F8-E1AB-A318-170A7F86B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24" y="1083706"/>
            <a:ext cx="2875293" cy="3783280"/>
          </a:xfrm>
          <a:prstGeom prst="rect">
            <a:avLst/>
          </a:prstGeom>
        </p:spPr>
      </p:pic>
      <p:pic>
        <p:nvPicPr>
          <p:cNvPr id="8" name="Imagen 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4B4CF88-9019-75D4-E4ED-62E1DECB08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024" y="4912542"/>
            <a:ext cx="1840432" cy="843090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D4E80699-1D10-F926-0D2E-E250FF7B34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370" y="4978729"/>
            <a:ext cx="1611277" cy="725075"/>
          </a:xfrm>
          <a:prstGeom prst="rect">
            <a:avLst/>
          </a:prstGeom>
        </p:spPr>
      </p:pic>
      <p:pic>
        <p:nvPicPr>
          <p:cNvPr id="14" name="Imagen 13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4E020B-9E7D-4631-5C71-11135EEA9E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676" y="5703804"/>
            <a:ext cx="1446588" cy="84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387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3">
            <a:extLst>
              <a:ext uri="{FF2B5EF4-FFF2-40B4-BE49-F238E27FC236}">
                <a16:creationId xmlns:a16="http://schemas.microsoft.com/office/drawing/2014/main" id="{EF3E1DE1-C2C4-4BB8-8EC4-7D6ED92795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0" t="2749" r="10509" b="1185"/>
          <a:stretch/>
        </p:blipFill>
        <p:spPr>
          <a:xfrm>
            <a:off x="394818" y="5885880"/>
            <a:ext cx="463492" cy="598509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09" y="263286"/>
            <a:ext cx="2016820" cy="850044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698906" y="443125"/>
            <a:ext cx="2176223" cy="63072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1800" b="1" dirty="0"/>
              <a:t>ACCIÓN POR EL CLIMA</a:t>
            </a:r>
            <a:endParaRPr lang="es-ES" sz="1800" b="1" dirty="0"/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-130447" y="315355"/>
            <a:ext cx="1486998" cy="135636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b="1" dirty="0"/>
              <a:t>13</a:t>
            </a:r>
            <a:endParaRPr lang="es-ES" b="1" dirty="0"/>
          </a:p>
        </p:txBody>
      </p:sp>
      <p:sp>
        <p:nvSpPr>
          <p:cNvPr id="12" name="Círculo: vacío 11">
            <a:extLst>
              <a:ext uri="{FF2B5EF4-FFF2-40B4-BE49-F238E27FC236}">
                <a16:creationId xmlns:a16="http://schemas.microsoft.com/office/drawing/2014/main" id="{A8E2EA62-1BD5-78DF-AD0D-FE264A1ED25A}"/>
              </a:ext>
            </a:extLst>
          </p:cNvPr>
          <p:cNvSpPr/>
          <p:nvPr/>
        </p:nvSpPr>
        <p:spPr>
          <a:xfrm>
            <a:off x="9900372" y="-1411515"/>
            <a:ext cx="3261779" cy="3261779"/>
          </a:xfrm>
          <a:prstGeom prst="donut">
            <a:avLst>
              <a:gd name="adj" fmla="val 462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3" name="Círculo: vacío 12">
            <a:extLst>
              <a:ext uri="{FF2B5EF4-FFF2-40B4-BE49-F238E27FC236}">
                <a16:creationId xmlns:a16="http://schemas.microsoft.com/office/drawing/2014/main" id="{5DDCEEAB-915C-7598-F98E-638D40BE4358}"/>
              </a:ext>
            </a:extLst>
          </p:cNvPr>
          <p:cNvSpPr/>
          <p:nvPr/>
        </p:nvSpPr>
        <p:spPr>
          <a:xfrm>
            <a:off x="10216221" y="-450950"/>
            <a:ext cx="3153651" cy="3128559"/>
          </a:xfrm>
          <a:prstGeom prst="donut">
            <a:avLst>
              <a:gd name="adj" fmla="val 462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5" name="Círculo: vacío 14">
            <a:extLst>
              <a:ext uri="{FF2B5EF4-FFF2-40B4-BE49-F238E27FC236}">
                <a16:creationId xmlns:a16="http://schemas.microsoft.com/office/drawing/2014/main" id="{3500109F-4BF3-58CD-5EB8-8B8F8A9C1CCD}"/>
              </a:ext>
            </a:extLst>
          </p:cNvPr>
          <p:cNvSpPr/>
          <p:nvPr/>
        </p:nvSpPr>
        <p:spPr>
          <a:xfrm>
            <a:off x="8475351" y="-2383650"/>
            <a:ext cx="3481740" cy="3407926"/>
          </a:xfrm>
          <a:prstGeom prst="donut">
            <a:avLst>
              <a:gd name="adj" fmla="val 462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E222F33-1841-2D14-39A2-EC5FFCD76AC3}"/>
              </a:ext>
            </a:extLst>
          </p:cNvPr>
          <p:cNvSpPr txBox="1"/>
          <p:nvPr/>
        </p:nvSpPr>
        <p:spPr>
          <a:xfrm>
            <a:off x="1981482" y="6071494"/>
            <a:ext cx="80686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400" dirty="0"/>
              <a:t>Transferencia de conocimientos para la prevención, mitigación y reducción de los riesgos climáticos en el departamento de Córdoba. Universidad de Córdoba - CVS</a:t>
            </a:r>
            <a:endParaRPr lang="es-CO" sz="14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CA2BBE8-CD9D-AF4D-3EED-93B61D69F9B7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25" y="1253689"/>
            <a:ext cx="3153651" cy="21753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" name="Imagen 7" descr="C:\Users\Usuario\Downloads\WhatsApp Image 2023-06-07 at 1.57.50 PM.jpeg">
            <a:extLst>
              <a:ext uri="{FF2B5EF4-FFF2-40B4-BE49-F238E27FC236}">
                <a16:creationId xmlns:a16="http://schemas.microsoft.com/office/drawing/2014/main" id="{81AEE39B-365B-CCB0-6894-BB113EBD319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979" y="1253690"/>
            <a:ext cx="3153651" cy="21753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9" name="Imagen 8" descr="C:\Users\Usuario\Downloads\WhatsApp Image 2023-06-09 at 10.04.41 PM.jpeg">
            <a:extLst>
              <a:ext uri="{FF2B5EF4-FFF2-40B4-BE49-F238E27FC236}">
                <a16:creationId xmlns:a16="http://schemas.microsoft.com/office/drawing/2014/main" id="{90FC0262-44CD-766D-A684-5585C01A64AA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033" y="1253690"/>
            <a:ext cx="3183205" cy="217530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47F9398-50B9-108D-AEB7-6E8ABC951A7B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25" y="3554143"/>
            <a:ext cx="3153651" cy="225882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Marcador de contenido 4">
            <a:extLst>
              <a:ext uri="{FF2B5EF4-FFF2-40B4-BE49-F238E27FC236}">
                <a16:creationId xmlns:a16="http://schemas.microsoft.com/office/drawing/2014/main" id="{6389E3B1-C34F-6632-550B-BBF24B84731C}"/>
              </a:ext>
            </a:extLst>
          </p:cNvPr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980" y="3554143"/>
            <a:ext cx="3153650" cy="225882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Imagen 13" descr="C:\Users\Usuario\Downloads\WhatsApp Image 2023-07-13 at 1.28.44 PM.jpeg">
            <a:extLst>
              <a:ext uri="{FF2B5EF4-FFF2-40B4-BE49-F238E27FC236}">
                <a16:creationId xmlns:a16="http://schemas.microsoft.com/office/drawing/2014/main" id="{39F6F441-ECEB-2596-1B7C-0D7EDF7839B8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033" y="3554142"/>
            <a:ext cx="3183205" cy="233173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46481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2"/>
          <a:srcRect l="3224" t="5482" r="3405" b="3962"/>
          <a:stretch/>
        </p:blipFill>
        <p:spPr>
          <a:xfrm rot="10800000" flipV="1">
            <a:off x="304921" y="274018"/>
            <a:ext cx="5352955" cy="1360807"/>
          </a:xfrm>
          <a:prstGeom prst="rect">
            <a:avLst/>
          </a:prstGeom>
        </p:spPr>
      </p:pic>
      <p:pic>
        <p:nvPicPr>
          <p:cNvPr id="7" name="Marcador de contenido 3">
            <a:extLst>
              <a:ext uri="{FF2B5EF4-FFF2-40B4-BE49-F238E27FC236}">
                <a16:creationId xmlns:a16="http://schemas.microsoft.com/office/drawing/2014/main" id="{EF3E1DE1-C2C4-4BB8-8EC4-7D6ED92795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0" t="2749" r="10509" b="1185"/>
          <a:stretch/>
        </p:blipFill>
        <p:spPr>
          <a:xfrm>
            <a:off x="10573556" y="5046493"/>
            <a:ext cx="1095798" cy="1415009"/>
          </a:xfrm>
          <a:prstGeom prst="rect">
            <a:avLst/>
          </a:prstGeom>
        </p:spPr>
      </p:pic>
      <p:sp>
        <p:nvSpPr>
          <p:cNvPr id="26" name="Título 1"/>
          <p:cNvSpPr txBox="1">
            <a:spLocks/>
          </p:cNvSpPr>
          <p:nvPr/>
        </p:nvSpPr>
        <p:spPr>
          <a:xfrm>
            <a:off x="550727" y="483837"/>
            <a:ext cx="4861341" cy="78839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600" b="1" dirty="0"/>
              <a:t>Apoyo a municipios en la inclusión del cambio climático y gestión del riesgo en los instrumentos de planificación territorial</a:t>
            </a:r>
          </a:p>
        </p:txBody>
      </p:sp>
      <p:pic>
        <p:nvPicPr>
          <p:cNvPr id="4" name="Imagen 3"/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81397" y="1740986"/>
            <a:ext cx="2700000" cy="19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Imagen 4"/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102604" y="1740986"/>
            <a:ext cx="2700000" cy="19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agen 5"/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21" y="3858255"/>
            <a:ext cx="2700000" cy="19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Imagen 9"/>
          <p:cNvPicPr preferRelativeResize="0"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604" y="3858255"/>
            <a:ext cx="2700000" cy="19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Rectángulo 10"/>
          <p:cNvSpPr/>
          <p:nvPr/>
        </p:nvSpPr>
        <p:spPr>
          <a:xfrm>
            <a:off x="5965915" y="954421"/>
            <a:ext cx="5352955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1600" dirty="0"/>
              <a:t> Evaluación a través de espacios de formación del estado de formulación o implementación del PMGRD y la EMRE por parte de los CMGRD.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1600" dirty="0"/>
              <a:t>Orientación a los integrantes de los CMGRD de los municipios priorizados en la formulación y/o actualización del PMGRD y la EMRE, mediante las guías establecidas por la UNGRD.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1600" dirty="0"/>
              <a:t>Se suministró a los  municipios, material de trabajo que permita a los miembros de los –CMGRD, la formulación y/o actualización del PMGRD y la EMRE, por medio de cajas de herramientas que contengan guías, formularios y los diferentes protocolos y estudios elaborados por la Corporación, para la construcción de los Instrumentos de Planificación territorial antes mencionados.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1096495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3">
            <a:extLst>
              <a:ext uri="{FF2B5EF4-FFF2-40B4-BE49-F238E27FC236}">
                <a16:creationId xmlns:a16="http://schemas.microsoft.com/office/drawing/2014/main" id="{EF3E1DE1-C2C4-4BB8-8EC4-7D6ED92795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0" t="2749" r="10509" b="1185"/>
          <a:stretch/>
        </p:blipFill>
        <p:spPr>
          <a:xfrm>
            <a:off x="10958511" y="302008"/>
            <a:ext cx="908355" cy="1172963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D500AC0C-F8C4-724F-3BC8-D9A0532A9E0A}"/>
              </a:ext>
            </a:extLst>
          </p:cNvPr>
          <p:cNvSpPr txBox="1">
            <a:spLocks/>
          </p:cNvSpPr>
          <p:nvPr/>
        </p:nvSpPr>
        <p:spPr>
          <a:xfrm>
            <a:off x="9579429" y="2286094"/>
            <a:ext cx="2401077" cy="13394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latin typeface="Avenir Next LT Pro" panose="020B0504020202020204" pitchFamily="34" charset="0"/>
              </a:rPr>
              <a:t>PMGRD Y EMRE PRESENTADOS POR LOS MUNICIPIOS ANTE LA CVS</a:t>
            </a:r>
            <a:endParaRPr lang="es-CO" sz="1800" b="1" dirty="0">
              <a:latin typeface="Avenir Next LT Pro" panose="020B0504020202020204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7F47EA4A-EF22-69EE-F18C-D1BB82CFED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302851"/>
              </p:ext>
            </p:extLst>
          </p:nvPr>
        </p:nvGraphicFramePr>
        <p:xfrm>
          <a:off x="208368" y="164771"/>
          <a:ext cx="9371061" cy="642429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416368">
                  <a:extLst>
                    <a:ext uri="{9D8B030D-6E8A-4147-A177-3AD203B41FA5}">
                      <a16:colId xmlns:a16="http://schemas.microsoft.com/office/drawing/2014/main" val="2510695019"/>
                    </a:ext>
                  </a:extLst>
                </a:gridCol>
                <a:gridCol w="4187043">
                  <a:extLst>
                    <a:ext uri="{9D8B030D-6E8A-4147-A177-3AD203B41FA5}">
                      <a16:colId xmlns:a16="http://schemas.microsoft.com/office/drawing/2014/main" val="2108237420"/>
                    </a:ext>
                  </a:extLst>
                </a:gridCol>
                <a:gridCol w="3767650">
                  <a:extLst>
                    <a:ext uri="{9D8B030D-6E8A-4147-A177-3AD203B41FA5}">
                      <a16:colId xmlns:a16="http://schemas.microsoft.com/office/drawing/2014/main" val="1602773942"/>
                    </a:ext>
                  </a:extLst>
                </a:gridCol>
              </a:tblGrid>
              <a:tr h="15143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MUNICIPIO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</a:rPr>
                        <a:t>DOCUMENTOS ENTREGADOS POR LOS MUNICIPIOS A CVS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2280261"/>
                  </a:ext>
                </a:extLst>
              </a:tr>
              <a:tr h="29904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AÑO ELABORACIÓN </a:t>
                      </a:r>
                      <a:br>
                        <a:rPr lang="es-CO" sz="900" b="1" u="none" strike="noStrike" dirty="0">
                          <a:effectLst/>
                        </a:rPr>
                      </a:br>
                      <a:r>
                        <a:rPr lang="es-CO" sz="900" b="1" u="none" strike="noStrike" dirty="0">
                          <a:effectLst/>
                        </a:rPr>
                        <a:t>PMGRD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AÑO ELABORACIÓN </a:t>
                      </a:r>
                      <a:br>
                        <a:rPr lang="es-CO" sz="900" b="1" u="none" strike="noStrike" dirty="0">
                          <a:effectLst/>
                        </a:rPr>
                      </a:br>
                      <a:r>
                        <a:rPr lang="es-CO" sz="900" b="1" u="none" strike="noStrike" dirty="0">
                          <a:effectLst/>
                        </a:rPr>
                        <a:t>EMRE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003398"/>
                  </a:ext>
                </a:extLst>
              </a:tr>
              <a:tr h="1514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AYAPEL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s-CO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presenta reporte en CVS</a:t>
                      </a: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s-CO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presenta reporte en CVS</a:t>
                      </a:r>
                      <a:endParaRPr lang="es-CO" sz="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831216271"/>
                  </a:ext>
                </a:extLst>
              </a:tr>
              <a:tr h="24155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BUENAVISTA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u="none" strike="noStrike" dirty="0">
                          <a:effectLst/>
                        </a:rPr>
                        <a:t>Pendiente por actualización</a:t>
                      </a:r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s-CO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presenta reporte en CVS</a:t>
                      </a:r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2688937541"/>
                  </a:ext>
                </a:extLst>
              </a:tr>
              <a:tr h="2841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</a:rPr>
                        <a:t>CANALETE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812107023"/>
                  </a:ext>
                </a:extLst>
              </a:tr>
              <a:tr h="1514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CERETÉ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u="none" strike="noStrike" dirty="0">
                          <a:effectLst/>
                        </a:rPr>
                        <a:t>Pendiente por actualización</a:t>
                      </a:r>
                      <a:r>
                        <a:rPr lang="es-E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(Documento presentado en </a:t>
                      </a:r>
                      <a:r>
                        <a:rPr lang="es-CO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2012)</a:t>
                      </a: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s-CO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presenta reporte en CVS</a:t>
                      </a:r>
                      <a:endParaRPr lang="es-CO" sz="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1427585136"/>
                  </a:ext>
                </a:extLst>
              </a:tr>
              <a:tr h="2841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</a:rPr>
                        <a:t>CHIMÁ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u="none" strike="noStrike">
                          <a:effectLst/>
                        </a:rPr>
                        <a:t>Pendiente por actualización</a:t>
                      </a:r>
                      <a:r>
                        <a:rPr lang="es-E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(Documento presentado en </a:t>
                      </a:r>
                      <a:r>
                        <a:rPr lang="es-CO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2013)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3808670405"/>
                  </a:ext>
                </a:extLst>
              </a:tr>
              <a:tr h="1970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</a:rPr>
                        <a:t>CHINÚ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s-CO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presenta reporte en CVS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2557730032"/>
                  </a:ext>
                </a:extLst>
              </a:tr>
              <a:tr h="23313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</a:rPr>
                        <a:t>CIÉNAGA DE ORO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2671414061"/>
                  </a:ext>
                </a:extLst>
              </a:tr>
              <a:tr h="2841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</a:rPr>
                        <a:t>COTORRA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 dirty="0">
                          <a:effectLst/>
                        </a:rPr>
                        <a:t>Presentado en 2021, un solo documento con información de ambos instrumentos. </a:t>
                      </a:r>
                      <a:r>
                        <a:rPr lang="es-CO" sz="900" u="none" strike="noStrike" dirty="0">
                          <a:effectLst/>
                        </a:rPr>
                        <a:t>Pendiente actualizar con la nueva guía de la UNGRD y el nuevo PDM</a:t>
                      </a:r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0618533"/>
                  </a:ext>
                </a:extLst>
              </a:tr>
              <a:tr h="2436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</a:rPr>
                        <a:t>LA APARTADA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918797443"/>
                  </a:ext>
                </a:extLst>
              </a:tr>
              <a:tr h="1514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LOS CÓRDOBAS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Pendiente por actualización</a:t>
                      </a: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s-CO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presenta reporte en CVS</a:t>
                      </a:r>
                      <a:endParaRPr lang="es-ES" sz="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3905159234"/>
                  </a:ext>
                </a:extLst>
              </a:tr>
              <a:tr h="1514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</a:rPr>
                        <a:t>MOMIL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Pendiente por actualización (Documento presentado en 2017)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s-CO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presenta reporte en CVS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3661513945"/>
                  </a:ext>
                </a:extLst>
              </a:tr>
              <a:tr h="21376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</a:rPr>
                        <a:t>MONTELÍBANO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2433624817"/>
                  </a:ext>
                </a:extLst>
              </a:tr>
              <a:tr h="1514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</a:rPr>
                        <a:t>MONTERÍA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u="none" strike="noStrike" dirty="0">
                          <a:effectLst/>
                        </a:rPr>
                        <a:t>Pendiente por actualización</a:t>
                      </a:r>
                      <a:r>
                        <a:rPr lang="es-E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(Documento presentado en </a:t>
                      </a:r>
                      <a:r>
                        <a:rPr lang="es-CO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2012)</a:t>
                      </a: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u="none" strike="noStrike" dirty="0">
                          <a:effectLst/>
                        </a:rPr>
                        <a:t>Pendiente por actualización</a:t>
                      </a:r>
                      <a:r>
                        <a:rPr lang="es-E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(Documento presentado en </a:t>
                      </a:r>
                      <a:r>
                        <a:rPr lang="es-CO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2015)</a:t>
                      </a: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456329859"/>
                  </a:ext>
                </a:extLst>
              </a:tr>
              <a:tr h="1514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MOÑITOS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u="none" strike="noStrike" dirty="0">
                          <a:effectLst/>
                        </a:rPr>
                        <a:t>Pendiente por actualización</a:t>
                      </a:r>
                      <a:r>
                        <a:rPr lang="es-E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(Documento presentado en </a:t>
                      </a:r>
                      <a:r>
                        <a:rPr lang="es-CO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2017)</a:t>
                      </a: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u="none" strike="noStrike" dirty="0">
                          <a:effectLst/>
                        </a:rPr>
                        <a:t>Pendiente por actualización</a:t>
                      </a:r>
                      <a:r>
                        <a:rPr lang="es-E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(Documento presentado en </a:t>
                      </a:r>
                      <a:r>
                        <a:rPr lang="es-CO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2017)</a:t>
                      </a: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3287590956"/>
                  </a:ext>
                </a:extLst>
              </a:tr>
              <a:tr h="16413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</a:rPr>
                        <a:t>PLANETA RICA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 dirty="0">
                          <a:effectLst/>
                        </a:rPr>
                        <a:t>Pendiente por ajustes (documento presentado en 2023)</a:t>
                      </a: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 dirty="0">
                          <a:effectLst/>
                        </a:rPr>
                        <a:t>Pendiente por ajustes (documento presentado en 2023)</a:t>
                      </a: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2593066400"/>
                  </a:ext>
                </a:extLst>
              </a:tr>
              <a:tr h="1514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</a:rPr>
                        <a:t>PUEBLO NUEVO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2019.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1326162087"/>
                  </a:ext>
                </a:extLst>
              </a:tr>
              <a:tr h="1514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PUERTO ESCONDIDO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s-CO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presenta reporte en CVS</a:t>
                      </a:r>
                      <a:endParaRPr lang="es-CO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3334791826"/>
                  </a:ext>
                </a:extLst>
              </a:tr>
              <a:tr h="1514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PUERTO LIBERTADOR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 dirty="0">
                          <a:effectLst/>
                        </a:rPr>
                        <a:t>Pendiente por actualización</a:t>
                      </a:r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s-CO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presenta reporte en CVS</a:t>
                      </a:r>
                      <a:endParaRPr lang="es-E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1734438337"/>
                  </a:ext>
                </a:extLst>
              </a:tr>
              <a:tr h="2841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PURÍSIMA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2210002727"/>
                  </a:ext>
                </a:extLst>
              </a:tr>
              <a:tr h="1514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</a:rPr>
                        <a:t>SAHAGUN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Documento entregado por el municipio en 2022, se solicitaron ajustes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2021.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3868018200"/>
                  </a:ext>
                </a:extLst>
              </a:tr>
              <a:tr h="29904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</a:rPr>
                        <a:t>SAN ANDRÉS DE SOTAVENTO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55693636"/>
                  </a:ext>
                </a:extLst>
              </a:tr>
              <a:tr h="28417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</a:rPr>
                        <a:t>SAN ANTERO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2114946273"/>
                  </a:ext>
                </a:extLst>
              </a:tr>
              <a:tr h="29904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SAN BERNARDO DEL VIENTO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  <a:r>
                        <a:rPr lang="es-C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022. </a:t>
                      </a:r>
                      <a:r>
                        <a:rPr lang="es-CO" sz="900" u="none" strike="noStrike" dirty="0">
                          <a:effectLst/>
                        </a:rPr>
                        <a:t>Pendiente actualizar con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>
                          <a:effectLst/>
                        </a:rPr>
                        <a:t>Pendiente por actualización</a:t>
                      </a:r>
                      <a:r>
                        <a:rPr lang="es-E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(Documento presentado en </a:t>
                      </a:r>
                      <a:r>
                        <a:rPr lang="es-CO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2014)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3995567662"/>
                  </a:ext>
                </a:extLst>
              </a:tr>
              <a:tr h="1970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</a:rPr>
                        <a:t>SAN CARLOS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s-CO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presenta reporte en CVS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3401123056"/>
                  </a:ext>
                </a:extLst>
              </a:tr>
              <a:tr h="1514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>
                          <a:effectLst/>
                        </a:rPr>
                        <a:t>SAN JOSÉ DE URÉ</a:t>
                      </a:r>
                      <a:endParaRPr lang="es-CO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2786493280"/>
                  </a:ext>
                </a:extLst>
              </a:tr>
              <a:tr h="1514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SAN PELAYO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s-CO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presenta reporte en CVS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400607003"/>
                  </a:ext>
                </a:extLst>
              </a:tr>
              <a:tr h="19762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SANTA CRUZ DE LORICA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u="none" strike="noStrike" dirty="0">
                          <a:effectLst/>
                        </a:rPr>
                        <a:t>Pendiente por actualización</a:t>
                      </a:r>
                      <a:r>
                        <a:rPr lang="es-E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(Documento presentado en </a:t>
                      </a:r>
                      <a:r>
                        <a:rPr lang="es-CO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2015)</a:t>
                      </a: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u="none" strike="noStrike">
                          <a:effectLst/>
                        </a:rPr>
                        <a:t>Pendiente por actualización</a:t>
                      </a:r>
                      <a:r>
                        <a:rPr lang="es-E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(Documento presentado en </a:t>
                      </a:r>
                      <a:r>
                        <a:rPr lang="es-CO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2014)</a:t>
                      </a:r>
                      <a:endParaRPr lang="es-CO" sz="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2190107631"/>
                  </a:ext>
                </a:extLst>
              </a:tr>
              <a:tr h="1514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TIERRALTA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u="none" strike="noStrike" dirty="0">
                          <a:effectLst/>
                        </a:rPr>
                        <a:t>Pendiente por actualización</a:t>
                      </a:r>
                      <a:r>
                        <a:rPr lang="es-E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(Documento presentado en </a:t>
                      </a:r>
                      <a:r>
                        <a:rPr lang="es-CO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2012)</a:t>
                      </a: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s-CO" sz="9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presenta reporte en CVS</a:t>
                      </a:r>
                      <a:endParaRPr lang="es-CO" sz="9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2657151757"/>
                  </a:ext>
                </a:extLst>
              </a:tr>
              <a:tr h="14684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TUCHIN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>
                          <a:effectLst/>
                        </a:rPr>
                        <a:t>2020. Pendiente actualizar con la nueva guía de la UNGRD y el nuevo PDM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970578057"/>
                  </a:ext>
                </a:extLst>
              </a:tr>
              <a:tr h="1514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b="1" u="none" strike="noStrike" dirty="0">
                          <a:effectLst/>
                        </a:rPr>
                        <a:t>VALENCIA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u="none" strike="noStrike" dirty="0">
                          <a:effectLst/>
                        </a:rPr>
                        <a:t>Pendiente por actualización</a:t>
                      </a:r>
                      <a:r>
                        <a:rPr lang="es-E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(Documento presentado en </a:t>
                      </a:r>
                      <a:r>
                        <a:rPr lang="es-CO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2017)</a:t>
                      </a:r>
                    </a:p>
                  </a:txBody>
                  <a:tcPr marL="3552" marR="3552" marT="3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s-CO" sz="9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presenta reporte en CVS</a:t>
                      </a:r>
                    </a:p>
                  </a:txBody>
                  <a:tcPr marL="3552" marR="3552" marT="3552" marB="0" anchor="ctr"/>
                </a:tc>
                <a:extLst>
                  <a:ext uri="{0D108BD9-81ED-4DB2-BD59-A6C34878D82A}">
                    <a16:rowId xmlns:a16="http://schemas.microsoft.com/office/drawing/2014/main" val="615807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364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F8B9667A-6C16-5915-1DD1-9B93A000B5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2" r="22973"/>
          <a:stretch/>
        </p:blipFill>
        <p:spPr>
          <a:xfrm>
            <a:off x="-45455" y="0"/>
            <a:ext cx="5215812" cy="6858000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E12F2360-B867-9308-10E3-33E60714DEB3}"/>
              </a:ext>
            </a:extLst>
          </p:cNvPr>
          <p:cNvSpPr/>
          <p:nvPr/>
        </p:nvSpPr>
        <p:spPr>
          <a:xfrm>
            <a:off x="4549782" y="0"/>
            <a:ext cx="764221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70C0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B102E06-5FFE-35BE-C5FB-3E36587C84BC}"/>
              </a:ext>
            </a:extLst>
          </p:cNvPr>
          <p:cNvSpPr/>
          <p:nvPr/>
        </p:nvSpPr>
        <p:spPr>
          <a:xfrm>
            <a:off x="4977614" y="353373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dirty="0">
                <a:solidFill>
                  <a:schemeClr val="accent5">
                    <a:lumMod val="50000"/>
                  </a:schemeClr>
                </a:solidFill>
              </a:rPr>
              <a:t>Sede Principal Carrera 6 No. 61-65 Urbanización Los Bongos</a:t>
            </a:r>
          </a:p>
          <a:p>
            <a:pPr algn="ctr"/>
            <a:r>
              <a:rPr lang="es-ES" dirty="0">
                <a:solidFill>
                  <a:schemeClr val="accent5">
                    <a:lumMod val="50000"/>
                  </a:schemeClr>
                </a:solidFill>
              </a:rPr>
              <a:t>PBX (604) 7890605 ext. 128 </a:t>
            </a:r>
          </a:p>
          <a:p>
            <a:pPr algn="ctr"/>
            <a:r>
              <a:rPr lang="es-ES" dirty="0">
                <a:solidFill>
                  <a:schemeClr val="accent5">
                    <a:lumMod val="50000"/>
                  </a:schemeClr>
                </a:solidFill>
              </a:rPr>
              <a:t>Correo electrónico: cvs@cvs.gov.co</a:t>
            </a:r>
          </a:p>
          <a:p>
            <a:pPr algn="ctr"/>
            <a:r>
              <a:rPr lang="es-ES" dirty="0">
                <a:solidFill>
                  <a:schemeClr val="accent5">
                    <a:lumMod val="50000"/>
                  </a:schemeClr>
                </a:solidFill>
              </a:rPr>
              <a:t>Página web: www.cvs.gov.co</a:t>
            </a:r>
          </a:p>
          <a:p>
            <a:pPr algn="ctr"/>
            <a:r>
              <a:rPr lang="es-ES" dirty="0">
                <a:solidFill>
                  <a:schemeClr val="accent5">
                    <a:lumMod val="50000"/>
                  </a:schemeClr>
                </a:solidFill>
              </a:rPr>
              <a:t>Montería, Córdoba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BC3B0AA-5E1B-CA3C-1CFD-614DB8D7CCB1}"/>
              </a:ext>
            </a:extLst>
          </p:cNvPr>
          <p:cNvSpPr txBox="1"/>
          <p:nvPr/>
        </p:nvSpPr>
        <p:spPr>
          <a:xfrm>
            <a:off x="5142808" y="2977225"/>
            <a:ext cx="5680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schemeClr val="accent5">
                    <a:lumMod val="50000"/>
                  </a:schemeClr>
                </a:solidFill>
              </a:rPr>
              <a:t>¡GRACIAS POR SU ATENCIÓN!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1477917E-8431-B8B2-4DFE-4C21652C41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5140" y="5099845"/>
            <a:ext cx="403930" cy="40393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38AC7C25-B9A9-8004-34BF-5178DFEA9F7D}"/>
              </a:ext>
            </a:extLst>
          </p:cNvPr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5433" y="5642521"/>
            <a:ext cx="403637" cy="40479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5F650C8-4B64-7FB8-010E-D2DAA5E6CD25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5433" y="6150704"/>
            <a:ext cx="403637" cy="404791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05E45AC7-3DCE-FFA8-A984-85B51A611342}"/>
              </a:ext>
            </a:extLst>
          </p:cNvPr>
          <p:cNvSpPr/>
          <p:nvPr/>
        </p:nvSpPr>
        <p:spPr>
          <a:xfrm>
            <a:off x="7260436" y="5107253"/>
            <a:ext cx="18565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chemeClr val="accent5">
                    <a:lumMod val="50000"/>
                  </a:schemeClr>
                </a:solidFill>
              </a:rPr>
              <a:t>@corporacioncvs</a:t>
            </a:r>
            <a:endParaRPr lang="es-CO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692457C0-0255-BE90-C5C9-B663AA62A435}"/>
              </a:ext>
            </a:extLst>
          </p:cNvPr>
          <p:cNvSpPr/>
          <p:nvPr/>
        </p:nvSpPr>
        <p:spPr>
          <a:xfrm>
            <a:off x="7257592" y="5660250"/>
            <a:ext cx="18565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chemeClr val="accent5">
                    <a:lumMod val="50000"/>
                  </a:schemeClr>
                </a:solidFill>
              </a:rPr>
              <a:t>@corporacioncvs</a:t>
            </a:r>
            <a:endParaRPr lang="es-CO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C341537B-6196-FBA1-C23A-0FBBE9DE14E8}"/>
              </a:ext>
            </a:extLst>
          </p:cNvPr>
          <p:cNvSpPr/>
          <p:nvPr/>
        </p:nvSpPr>
        <p:spPr>
          <a:xfrm>
            <a:off x="7257592" y="6168433"/>
            <a:ext cx="18565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chemeClr val="accent5">
                    <a:lumMod val="50000"/>
                  </a:schemeClr>
                </a:solidFill>
              </a:rPr>
              <a:t>@corporacioncvs</a:t>
            </a:r>
            <a:endParaRPr lang="es-CO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578BE186-E680-A54E-643D-C7D9C44FDCC2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21"/>
          <a:stretch/>
        </p:blipFill>
        <p:spPr>
          <a:xfrm>
            <a:off x="5347529" y="674914"/>
            <a:ext cx="2715720" cy="2187042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C13EC25-0D38-6F8D-C71D-092E23D8AE8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713" r="100000"/>
                    </a14:imgEffect>
                  </a14:imgLayer>
                </a14:imgProps>
              </a:ext>
            </a:extLst>
          </a:blip>
          <a:srcRect t="21482" b="20570"/>
          <a:stretch/>
        </p:blipFill>
        <p:spPr>
          <a:xfrm>
            <a:off x="8079075" y="1523567"/>
            <a:ext cx="2756712" cy="1009317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AA4190BC-8784-A295-ED96-8FC45B01BE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05807" y="1080900"/>
            <a:ext cx="727914" cy="556640"/>
          </a:xfrm>
          <a:prstGeom prst="rect">
            <a:avLst/>
          </a:prstGeom>
        </p:spPr>
      </p:pic>
      <p:sp>
        <p:nvSpPr>
          <p:cNvPr id="34" name="Rectángulo 33">
            <a:extLst>
              <a:ext uri="{FF2B5EF4-FFF2-40B4-BE49-F238E27FC236}">
                <a16:creationId xmlns:a16="http://schemas.microsoft.com/office/drawing/2014/main" id="{708864D7-2E0D-D9C3-374C-7DA21070BC00}"/>
              </a:ext>
            </a:extLst>
          </p:cNvPr>
          <p:cNvSpPr/>
          <p:nvPr/>
        </p:nvSpPr>
        <p:spPr>
          <a:xfrm>
            <a:off x="7398965" y="2437808"/>
            <a:ext cx="410836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Territorio</a:t>
            </a:r>
            <a:r>
              <a:rPr lang="es-ES" sz="2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es-ES" sz="2400" b="1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Narrow" panose="020B0606020202030204" pitchFamily="34" charset="0"/>
              </a:rPr>
              <a:t>Sostenible</a:t>
            </a:r>
          </a:p>
        </p:txBody>
      </p:sp>
    </p:spTree>
    <p:extLst>
      <p:ext uri="{BB962C8B-B14F-4D97-AF65-F5344CB8AC3E}">
        <p14:creationId xmlns:p14="http://schemas.microsoft.com/office/powerpoint/2010/main" val="1952371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3">
            <a:extLst>
              <a:ext uri="{FF2B5EF4-FFF2-40B4-BE49-F238E27FC236}">
                <a16:creationId xmlns:a16="http://schemas.microsoft.com/office/drawing/2014/main" id="{EF3E1DE1-C2C4-4BB8-8EC4-7D6ED92795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0" t="2749" r="10509" b="1185"/>
          <a:stretch/>
        </p:blipFill>
        <p:spPr>
          <a:xfrm>
            <a:off x="10958511" y="302008"/>
            <a:ext cx="908355" cy="1172963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D500AC0C-F8C4-724F-3BC8-D9A0532A9E0A}"/>
              </a:ext>
            </a:extLst>
          </p:cNvPr>
          <p:cNvSpPr txBox="1">
            <a:spLocks/>
          </p:cNvSpPr>
          <p:nvPr/>
        </p:nvSpPr>
        <p:spPr>
          <a:xfrm>
            <a:off x="2898806" y="763787"/>
            <a:ext cx="6394384" cy="13394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600" b="1" dirty="0">
                <a:latin typeface="Avenir Next LT Pro" panose="020B0504020202020204" pitchFamily="34" charset="0"/>
              </a:rPr>
              <a:t>FENÓMENO ENSO </a:t>
            </a:r>
          </a:p>
          <a:p>
            <a:pPr algn="ctr"/>
            <a:r>
              <a:rPr lang="es-ES" sz="3600" b="1" dirty="0">
                <a:latin typeface="Avenir Next LT Pro" panose="020B0504020202020204" pitchFamily="34" charset="0"/>
              </a:rPr>
              <a:t>(EL NIÑO/LA NIÑA)</a:t>
            </a:r>
            <a:br>
              <a:rPr lang="es-ES" sz="2800" b="1" dirty="0">
                <a:latin typeface="Avenir Next LT Pro" panose="020B0504020202020204" pitchFamily="34" charset="0"/>
              </a:rPr>
            </a:br>
            <a:endParaRPr lang="es-CO" sz="2800" b="1" dirty="0">
              <a:latin typeface="Avenir Next LT Pro" panose="020B0504020202020204" pitchFamily="34" charset="0"/>
            </a:endParaRPr>
          </a:p>
        </p:txBody>
      </p:sp>
      <p:sp>
        <p:nvSpPr>
          <p:cNvPr id="2" name="Título 2">
            <a:extLst>
              <a:ext uri="{FF2B5EF4-FFF2-40B4-BE49-F238E27FC236}">
                <a16:creationId xmlns:a16="http://schemas.microsoft.com/office/drawing/2014/main" id="{E090F1EE-ABB7-9CF5-D227-5866BDCFD940}"/>
              </a:ext>
            </a:extLst>
          </p:cNvPr>
          <p:cNvSpPr txBox="1">
            <a:spLocks/>
          </p:cNvSpPr>
          <p:nvPr/>
        </p:nvSpPr>
        <p:spPr>
          <a:xfrm>
            <a:off x="502297" y="2356355"/>
            <a:ext cx="5178490" cy="50440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chemeClr val="accent2"/>
                </a:solidFill>
                <a:latin typeface="Avenir Next LT Pro" panose="020B0504020202020204" pitchFamily="34" charset="0"/>
              </a:rPr>
              <a:t>FENÓMENO DE EL NIÑO</a:t>
            </a:r>
            <a:endParaRPr lang="es-CO" sz="2400" b="1" dirty="0">
              <a:solidFill>
                <a:schemeClr val="accent2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A74CB87-56C5-8CDD-5340-6114636E436C}"/>
              </a:ext>
            </a:extLst>
          </p:cNvPr>
          <p:cNvSpPr txBox="1"/>
          <p:nvPr/>
        </p:nvSpPr>
        <p:spPr>
          <a:xfrm>
            <a:off x="685024" y="3072396"/>
            <a:ext cx="481303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Se refiere a las temperaturas de la superficie del mar, superiores a la media que se desarrollan periódicamente a través del Pacífico ecuatorial oriental del centro. Representa la fase de calentamiento del ciclo ENOS, y se refiere a veces como un episodio cálido del Pacífico.</a:t>
            </a:r>
            <a:endParaRPr lang="es-CO" dirty="0"/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AF0F52D0-836B-4CF6-6946-105CDD8C5423}"/>
              </a:ext>
            </a:extLst>
          </p:cNvPr>
          <p:cNvCxnSpPr/>
          <p:nvPr/>
        </p:nvCxnSpPr>
        <p:spPr>
          <a:xfrm>
            <a:off x="6095998" y="2370904"/>
            <a:ext cx="0" cy="3013787"/>
          </a:xfrm>
          <a:prstGeom prst="straightConnector1">
            <a:avLst/>
          </a:prstGeom>
          <a:ln w="9525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oval" w="med" len="med"/>
            <a:tailEnd type="oval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ítulo 2">
            <a:extLst>
              <a:ext uri="{FF2B5EF4-FFF2-40B4-BE49-F238E27FC236}">
                <a16:creationId xmlns:a16="http://schemas.microsoft.com/office/drawing/2014/main" id="{E9EE6B4A-032B-12B4-B8F9-6DAFF83028F0}"/>
              </a:ext>
            </a:extLst>
          </p:cNvPr>
          <p:cNvSpPr txBox="1">
            <a:spLocks/>
          </p:cNvSpPr>
          <p:nvPr/>
        </p:nvSpPr>
        <p:spPr>
          <a:xfrm>
            <a:off x="6457556" y="2356355"/>
            <a:ext cx="5178490" cy="50440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chemeClr val="accent2"/>
                </a:solidFill>
                <a:latin typeface="Avenir Next LT Pro" panose="020B0504020202020204" pitchFamily="34" charset="0"/>
              </a:rPr>
              <a:t>FENÓMENO DE LA NIÑA</a:t>
            </a:r>
            <a:endParaRPr lang="es-CO" sz="2400" b="1" dirty="0">
              <a:solidFill>
                <a:schemeClr val="accent2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C943682-E8D0-20E8-2122-1CDBAD5E50E7}"/>
              </a:ext>
            </a:extLst>
          </p:cNvPr>
          <p:cNvSpPr txBox="1"/>
          <p:nvPr/>
        </p:nvSpPr>
        <p:spPr>
          <a:xfrm>
            <a:off x="6542649" y="3210895"/>
            <a:ext cx="50083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La Niña se refiere al enfriamiento periódico de las temperaturas de la superficie del mar en el Pacífico ecuatorial oriental del centro. Representa la fase fría del ciclo ENOS, y se refiere a veces como un episodio frío del Pacífico (CPC – NOAA, 2015).</a:t>
            </a:r>
            <a:endParaRPr lang="es-CO" dirty="0"/>
          </a:p>
        </p:txBody>
      </p:sp>
      <p:pic>
        <p:nvPicPr>
          <p:cNvPr id="16" name="Gráfico 15" descr="Do con relleno sólido">
            <a:extLst>
              <a:ext uri="{FF2B5EF4-FFF2-40B4-BE49-F238E27FC236}">
                <a16:creationId xmlns:a16="http://schemas.microsoft.com/office/drawing/2014/main" id="{BD77400B-450E-F3C8-90C5-B9409C79B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41606" y="5038359"/>
            <a:ext cx="914400" cy="914400"/>
          </a:xfrm>
          <a:prstGeom prst="rect">
            <a:avLst/>
          </a:prstGeom>
        </p:spPr>
      </p:pic>
      <p:pic>
        <p:nvPicPr>
          <p:cNvPr id="18" name="Gráfico 17" descr="Lluvia con relleno sólido">
            <a:extLst>
              <a:ext uri="{FF2B5EF4-FFF2-40B4-BE49-F238E27FC236}">
                <a16:creationId xmlns:a16="http://schemas.microsoft.com/office/drawing/2014/main" id="{6BB487FB-16C3-13B8-BE7F-AE20275194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89601" y="503835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753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500AC0C-F8C4-724F-3BC8-D9A0532A9E0A}"/>
              </a:ext>
            </a:extLst>
          </p:cNvPr>
          <p:cNvSpPr txBox="1">
            <a:spLocks/>
          </p:cNvSpPr>
          <p:nvPr/>
        </p:nvSpPr>
        <p:spPr>
          <a:xfrm>
            <a:off x="-114640" y="959730"/>
            <a:ext cx="5134849" cy="13394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latin typeface="Avenir Next LT Pro" panose="020B0504020202020204" pitchFamily="34" charset="0"/>
              </a:rPr>
              <a:t>FENÓMENO ENSO </a:t>
            </a:r>
          </a:p>
          <a:p>
            <a:pPr algn="ctr"/>
            <a:r>
              <a:rPr lang="es-ES" sz="3200" b="1" dirty="0">
                <a:latin typeface="Avenir Next LT Pro" panose="020B0504020202020204" pitchFamily="34" charset="0"/>
              </a:rPr>
              <a:t>(EL NIÑO/LA NIÑA)</a:t>
            </a:r>
            <a:br>
              <a:rPr lang="es-ES" sz="2400" b="1" dirty="0">
                <a:latin typeface="Avenir Next LT Pro" panose="020B0504020202020204" pitchFamily="34" charset="0"/>
              </a:rPr>
            </a:br>
            <a:endParaRPr lang="es-CO" sz="2400" b="1" dirty="0">
              <a:latin typeface="Avenir Next LT Pro" panose="020B05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2EC94EA-17AA-98D8-C810-9E4D0D84CE58}"/>
              </a:ext>
            </a:extLst>
          </p:cNvPr>
          <p:cNvSpPr txBox="1"/>
          <p:nvPr/>
        </p:nvSpPr>
        <p:spPr>
          <a:xfrm>
            <a:off x="361562" y="2075289"/>
            <a:ext cx="418244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No existe una única lista de años El Niño o La Niña, dado que su definición varía; sin embargo, el </a:t>
            </a:r>
            <a:r>
              <a:rPr lang="es-ES" dirty="0" err="1"/>
              <a:t>Climate</a:t>
            </a:r>
            <a:r>
              <a:rPr lang="es-ES" dirty="0"/>
              <a:t> </a:t>
            </a:r>
            <a:r>
              <a:rPr lang="es-ES" dirty="0" err="1"/>
              <a:t>Prediction</a:t>
            </a:r>
            <a:r>
              <a:rPr lang="es-ES" dirty="0"/>
              <a:t> Center (CPC), perteneciente al </a:t>
            </a:r>
            <a:r>
              <a:rPr lang="es-ES" dirty="0" err="1"/>
              <a:t>National</a:t>
            </a:r>
            <a:r>
              <a:rPr lang="es-ES" dirty="0"/>
              <a:t> </a:t>
            </a:r>
            <a:r>
              <a:rPr lang="es-ES" dirty="0" err="1"/>
              <a:t>Weather</a:t>
            </a:r>
            <a:r>
              <a:rPr lang="es-ES" dirty="0"/>
              <a:t> </a:t>
            </a:r>
            <a:r>
              <a:rPr lang="es-ES" dirty="0" err="1"/>
              <a:t>Service</a:t>
            </a:r>
            <a:r>
              <a:rPr lang="es-ES" dirty="0"/>
              <a:t> de Estados Unidos, así como, Center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Ocean-Atmospheric</a:t>
            </a:r>
            <a:r>
              <a:rPr lang="es-ES" dirty="0"/>
              <a:t> </a:t>
            </a:r>
            <a:r>
              <a:rPr lang="es-ES" dirty="0" err="1"/>
              <a:t>Prediction</a:t>
            </a:r>
            <a:r>
              <a:rPr lang="es-ES" dirty="0"/>
              <a:t> </a:t>
            </a:r>
            <a:r>
              <a:rPr lang="es-ES" dirty="0" err="1"/>
              <a:t>Studies</a:t>
            </a:r>
            <a:r>
              <a:rPr lang="es-ES" dirty="0"/>
              <a:t> (COAPS), y Florida </a:t>
            </a:r>
            <a:r>
              <a:rPr lang="es-ES" dirty="0" err="1"/>
              <a:t>State</a:t>
            </a:r>
            <a:r>
              <a:rPr lang="es-ES" dirty="0"/>
              <a:t> </a:t>
            </a:r>
            <a:r>
              <a:rPr lang="es-ES" dirty="0" err="1"/>
              <a:t>University</a:t>
            </a:r>
            <a:r>
              <a:rPr lang="es-ES" dirty="0"/>
              <a:t>, mantienen una lista de los años identificados como extremos del ENSO.</a:t>
            </a:r>
          </a:p>
          <a:p>
            <a:pPr algn="just"/>
            <a:r>
              <a:rPr lang="es-ES" dirty="0"/>
              <a:t>Todos los eventos ENSO son diferentes, así como sus efectos regionales y locales (Poveda, 2004, citado en PIGCCT Córdoba, 2022).</a:t>
            </a:r>
            <a:endParaRPr lang="es-CO" dirty="0"/>
          </a:p>
        </p:txBody>
      </p:sp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A850FAEA-787F-7815-C073-8A49853445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002263"/>
              </p:ext>
            </p:extLst>
          </p:nvPr>
        </p:nvGraphicFramePr>
        <p:xfrm>
          <a:off x="4865958" y="729392"/>
          <a:ext cx="6797308" cy="5623152"/>
        </p:xfrm>
        <a:graphic>
          <a:graphicData uri="http://schemas.openxmlformats.org/drawingml/2006/table">
            <a:tbl>
              <a:tblPr firstRow="1" firstCol="1" bandRow="1"/>
              <a:tblGrid>
                <a:gridCol w="537784">
                  <a:extLst>
                    <a:ext uri="{9D8B030D-6E8A-4147-A177-3AD203B41FA5}">
                      <a16:colId xmlns:a16="http://schemas.microsoft.com/office/drawing/2014/main" val="3611613108"/>
                    </a:ext>
                  </a:extLst>
                </a:gridCol>
                <a:gridCol w="487776">
                  <a:extLst>
                    <a:ext uri="{9D8B030D-6E8A-4147-A177-3AD203B41FA5}">
                      <a16:colId xmlns:a16="http://schemas.microsoft.com/office/drawing/2014/main" val="2953635181"/>
                    </a:ext>
                  </a:extLst>
                </a:gridCol>
                <a:gridCol w="503931">
                  <a:extLst>
                    <a:ext uri="{9D8B030D-6E8A-4147-A177-3AD203B41FA5}">
                      <a16:colId xmlns:a16="http://schemas.microsoft.com/office/drawing/2014/main" val="1978185579"/>
                    </a:ext>
                  </a:extLst>
                </a:gridCol>
                <a:gridCol w="527013">
                  <a:extLst>
                    <a:ext uri="{9D8B030D-6E8A-4147-A177-3AD203B41FA5}">
                      <a16:colId xmlns:a16="http://schemas.microsoft.com/office/drawing/2014/main" val="3128028914"/>
                    </a:ext>
                  </a:extLst>
                </a:gridCol>
                <a:gridCol w="595486">
                  <a:extLst>
                    <a:ext uri="{9D8B030D-6E8A-4147-A177-3AD203B41FA5}">
                      <a16:colId xmlns:a16="http://schemas.microsoft.com/office/drawing/2014/main" val="384383079"/>
                    </a:ext>
                  </a:extLst>
                </a:gridCol>
                <a:gridCol w="527013">
                  <a:extLst>
                    <a:ext uri="{9D8B030D-6E8A-4147-A177-3AD203B41FA5}">
                      <a16:colId xmlns:a16="http://schemas.microsoft.com/office/drawing/2014/main" val="2917084715"/>
                    </a:ext>
                  </a:extLst>
                </a:gridCol>
                <a:gridCol w="503162">
                  <a:extLst>
                    <a:ext uri="{9D8B030D-6E8A-4147-A177-3AD203B41FA5}">
                      <a16:colId xmlns:a16="http://schemas.microsoft.com/office/drawing/2014/main" val="857732158"/>
                    </a:ext>
                  </a:extLst>
                </a:gridCol>
                <a:gridCol w="489313">
                  <a:extLst>
                    <a:ext uri="{9D8B030D-6E8A-4147-A177-3AD203B41FA5}">
                      <a16:colId xmlns:a16="http://schemas.microsoft.com/office/drawing/2014/main" val="2336937870"/>
                    </a:ext>
                  </a:extLst>
                </a:gridCol>
                <a:gridCol w="491622">
                  <a:extLst>
                    <a:ext uri="{9D8B030D-6E8A-4147-A177-3AD203B41FA5}">
                      <a16:colId xmlns:a16="http://schemas.microsoft.com/office/drawing/2014/main" val="1310183713"/>
                    </a:ext>
                  </a:extLst>
                </a:gridCol>
                <a:gridCol w="523935">
                  <a:extLst>
                    <a:ext uri="{9D8B030D-6E8A-4147-A177-3AD203B41FA5}">
                      <a16:colId xmlns:a16="http://schemas.microsoft.com/office/drawing/2014/main" val="2697619858"/>
                    </a:ext>
                  </a:extLst>
                </a:gridCol>
                <a:gridCol w="545477">
                  <a:extLst>
                    <a:ext uri="{9D8B030D-6E8A-4147-A177-3AD203B41FA5}">
                      <a16:colId xmlns:a16="http://schemas.microsoft.com/office/drawing/2014/main" val="262365684"/>
                    </a:ext>
                  </a:extLst>
                </a:gridCol>
                <a:gridCol w="555479">
                  <a:extLst>
                    <a:ext uri="{9D8B030D-6E8A-4147-A177-3AD203B41FA5}">
                      <a16:colId xmlns:a16="http://schemas.microsoft.com/office/drawing/2014/main" val="2866495457"/>
                    </a:ext>
                  </a:extLst>
                </a:gridCol>
                <a:gridCol w="509317">
                  <a:extLst>
                    <a:ext uri="{9D8B030D-6E8A-4147-A177-3AD203B41FA5}">
                      <a16:colId xmlns:a16="http://schemas.microsoft.com/office/drawing/2014/main" val="3102257650"/>
                    </a:ext>
                  </a:extLst>
                </a:gridCol>
              </a:tblGrid>
              <a:tr h="2552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Año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DEF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EFM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FMA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MAM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AMJ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MJJ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JJA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JAS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ASO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SON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OND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NDE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2724878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1988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158843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1989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492620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3930223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662931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165543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059618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608269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115415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314197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709415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5079246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1999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841327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051286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872722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283378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9228966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74209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324161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434542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 dirty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480903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13199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191009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2010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 dirty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-1,0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106954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2011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 dirty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6322275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2012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545191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2013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047044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2014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947456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2015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1,5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198532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2016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584230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2017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255582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2018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706242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2019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764208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-0,6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5163858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-1,0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-0,4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-0,8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915280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 dirty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-0.8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-1.0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-0.9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8017994"/>
                  </a:ext>
                </a:extLst>
              </a:tr>
              <a:tr h="149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2023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-0.7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-0.4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-0.1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ker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0.2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0.8</a:t>
                      </a:r>
                      <a:endParaRPr lang="es-CO" sz="9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1.1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1.3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1.6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1.8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 dirty="0"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1.9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s-CO" sz="800" b="1" kern="0" dirty="0">
                          <a:solidFill>
                            <a:srgbClr val="0000FF"/>
                          </a:solidFill>
                          <a:effectLst/>
                          <a:latin typeface="Tahoma" panose="020B060403050404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CO" sz="9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11" marR="422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780537"/>
                  </a:ext>
                </a:extLst>
              </a:tr>
            </a:tbl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205ED27E-A8E5-F3F2-3214-FA348D3D449F}"/>
              </a:ext>
            </a:extLst>
          </p:cNvPr>
          <p:cNvSpPr txBox="1"/>
          <p:nvPr/>
        </p:nvSpPr>
        <p:spPr>
          <a:xfrm>
            <a:off x="5535419" y="342239"/>
            <a:ext cx="54583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/>
          </a:lstStyle>
          <a:p>
            <a:pPr algn="ctr"/>
            <a:r>
              <a:rPr lang="es-CO" sz="1400" b="1" dirty="0"/>
              <a:t>Registros de las anomalías estimadas para el ENSO (Índices ONI)</a:t>
            </a:r>
          </a:p>
        </p:txBody>
      </p:sp>
    </p:spTree>
    <p:extLst>
      <p:ext uri="{BB962C8B-B14F-4D97-AF65-F5344CB8AC3E}">
        <p14:creationId xmlns:p14="http://schemas.microsoft.com/office/powerpoint/2010/main" val="3636708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35226745-EA5B-07D6-BB14-0E70EDF99BF2}"/>
              </a:ext>
            </a:extLst>
          </p:cNvPr>
          <p:cNvSpPr/>
          <p:nvPr/>
        </p:nvSpPr>
        <p:spPr>
          <a:xfrm>
            <a:off x="891656" y="3182375"/>
            <a:ext cx="4341181" cy="2298233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EF0231AE-5242-FDA4-7472-923A7B171A4C}"/>
              </a:ext>
            </a:extLst>
          </p:cNvPr>
          <p:cNvSpPr txBox="1">
            <a:spLocks/>
          </p:cNvSpPr>
          <p:nvPr/>
        </p:nvSpPr>
        <p:spPr>
          <a:xfrm>
            <a:off x="1033698" y="3304896"/>
            <a:ext cx="4048223" cy="3672681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Corbel" pitchFamily="34" charset="0"/>
              <a:buNone/>
            </a:pPr>
            <a:r>
              <a:rPr lang="es-419" sz="1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Estatus del Sistema de alerta del ENSO:</a:t>
            </a:r>
          </a:p>
          <a:p>
            <a:pPr marL="0" indent="0" algn="ctr">
              <a:buFont typeface="Corbel" pitchFamily="34" charset="0"/>
              <a:buNone/>
            </a:pPr>
            <a:r>
              <a:rPr lang="es-419" sz="1500" b="1" dirty="0">
                <a:solidFill>
                  <a:schemeClr val="tx1"/>
                </a:solidFill>
                <a:latin typeface="Century Gothic" panose="020B0502020202020204" pitchFamily="34" charset="0"/>
              </a:rPr>
              <a:t>Advertencia de El Niño.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Corbel" pitchFamily="34" charset="0"/>
              <a:buNone/>
            </a:pPr>
            <a:endParaRPr lang="es-MX" sz="10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Corbel" pitchFamily="34" charset="0"/>
              <a:buNone/>
            </a:pPr>
            <a:r>
              <a:rPr lang="es-ES" sz="1300" dirty="0">
                <a:solidFill>
                  <a:schemeClr val="tx1"/>
                </a:solidFill>
                <a:latin typeface="Century Gothic" panose="020B0502020202020204" pitchFamily="34" charset="0"/>
              </a:rPr>
              <a:t>Se anticipa que El Niño continúe durante el invierno del hemisferio norte, con una transición a ENSO-neutral durante abril-junio 2024 (probabilidad de 60%).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Corbel" pitchFamily="34" charset="0"/>
              <a:buNone/>
            </a:pPr>
            <a:r>
              <a:rPr lang="es-ES" sz="1300" dirty="0">
                <a:solidFill>
                  <a:srgbClr val="FF0000"/>
                </a:solidFill>
                <a:latin typeface="Century Gothic" panose="020B0502020202020204" pitchFamily="34" charset="0"/>
              </a:rPr>
              <a:t>                                                       </a:t>
            </a:r>
            <a:r>
              <a:rPr lang="es-ES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Diciembre 14, 2023</a:t>
            </a:r>
            <a:endParaRPr lang="es-CO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9FB4BDD-93F9-6A71-D2A3-449D58D9334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20977" y="1617251"/>
            <a:ext cx="699033" cy="699033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E65203DD-0AF7-FB94-E68D-82AD0DD6AF15}"/>
              </a:ext>
            </a:extLst>
          </p:cNvPr>
          <p:cNvSpPr txBox="1">
            <a:spLocks/>
          </p:cNvSpPr>
          <p:nvPr/>
        </p:nvSpPr>
        <p:spPr>
          <a:xfrm>
            <a:off x="230818" y="458479"/>
            <a:ext cx="11443317" cy="89410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3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EVOLUCIÓN RECIENTE</a:t>
            </a:r>
            <a:br>
              <a:rPr lang="es-CO" sz="3200" b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es-CO" sz="3200" b="1" dirty="0">
                <a:solidFill>
                  <a:schemeClr val="tx1"/>
                </a:solidFill>
                <a:latin typeface="Century Gothic" panose="020B0502020202020204" pitchFamily="34" charset="0"/>
              </a:rPr>
              <a:t>PREDICCIONES Y PERSPECTIVAS FENÓMENO “EL NIÑO”</a:t>
            </a:r>
          </a:p>
        </p:txBody>
      </p:sp>
      <p:pic>
        <p:nvPicPr>
          <p:cNvPr id="9" name="Picture 4" descr="Taller Centroamericano y del Caribe sobre Predictibilidad  Subestacional-a-Estacional de la Canícula">
            <a:extLst>
              <a:ext uri="{FF2B5EF4-FFF2-40B4-BE49-F238E27FC236}">
                <a16:creationId xmlns:a16="http://schemas.microsoft.com/office/drawing/2014/main" id="{D6F087CA-9BB9-E727-872E-E483D2CB21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93966" y="1591997"/>
            <a:ext cx="778023" cy="80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FCEE9D6-45BC-6394-1310-83C3E12CD49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76957" y="1617251"/>
            <a:ext cx="654668" cy="654668"/>
          </a:xfrm>
          <a:prstGeom prst="rect">
            <a:avLst/>
          </a:prstGeom>
        </p:spPr>
      </p:pic>
      <p:pic>
        <p:nvPicPr>
          <p:cNvPr id="11" name="Picture 8" descr="CIIFEN-Euroclima+ - Taller regional en modelación y predicción hidrológica">
            <a:extLst>
              <a:ext uri="{FF2B5EF4-FFF2-40B4-BE49-F238E27FC236}">
                <a16:creationId xmlns:a16="http://schemas.microsoft.com/office/drawing/2014/main" id="{3C8E6CFA-D0D5-2842-5E22-A2EDF6D58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0237" y="1591997"/>
            <a:ext cx="654668" cy="71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900D4AB-5B08-E71A-BF58-D877084C4C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3518" y="1557790"/>
            <a:ext cx="711567" cy="716649"/>
          </a:xfrm>
          <a:prstGeom prst="rect">
            <a:avLst/>
          </a:prstGeom>
        </p:spPr>
      </p:pic>
      <p:pic>
        <p:nvPicPr>
          <p:cNvPr id="13" name="Picture 6" descr="OMM - Premio de Investigación para Jóvenes Científicos">
            <a:extLst>
              <a:ext uri="{FF2B5EF4-FFF2-40B4-BE49-F238E27FC236}">
                <a16:creationId xmlns:a16="http://schemas.microsoft.com/office/drawing/2014/main" id="{CB63D613-F038-B5EF-0073-5B91EBF47D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5412"/>
          <a:stretch/>
        </p:blipFill>
        <p:spPr bwMode="auto">
          <a:xfrm>
            <a:off x="3545945" y="1523935"/>
            <a:ext cx="757056" cy="80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439CB19-74D5-9AAC-59B5-03D2E2E7DB1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379" y="1644969"/>
            <a:ext cx="1396365" cy="542290"/>
          </a:xfrm>
          <a:prstGeom prst="rect">
            <a:avLst/>
          </a:prstGeom>
          <a:noFill/>
        </p:spPr>
      </p:pic>
      <p:pic>
        <p:nvPicPr>
          <p:cNvPr id="1026" name="Picture 2" descr="Logo Ministerio de Ambiente y Desarrollo Sostenible">
            <a:extLst>
              <a:ext uri="{FF2B5EF4-FFF2-40B4-BE49-F238E27FC236}">
                <a16:creationId xmlns:a16="http://schemas.microsoft.com/office/drawing/2014/main" id="{CDA16E30-AC20-BF49-97BD-BDBE8A62A4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9" t="9873" r="4771" b="13255"/>
          <a:stretch/>
        </p:blipFill>
        <p:spPr bwMode="auto">
          <a:xfrm>
            <a:off x="7081169" y="1928880"/>
            <a:ext cx="915666" cy="33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 Ministerio de Ambiente y Desarrollo Sostenible">
            <a:extLst>
              <a:ext uri="{FF2B5EF4-FFF2-40B4-BE49-F238E27FC236}">
                <a16:creationId xmlns:a16="http://schemas.microsoft.com/office/drawing/2014/main" id="{7CE8E76B-134F-4276-5949-263F15E99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169" y="1592169"/>
            <a:ext cx="915666" cy="39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DEAM">
            <a:extLst>
              <a:ext uri="{FF2B5EF4-FFF2-40B4-BE49-F238E27FC236}">
                <a16:creationId xmlns:a16="http://schemas.microsoft.com/office/drawing/2014/main" id="{19C9BF0C-26A9-7AA2-3279-4D336A21E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2919" y="1619918"/>
            <a:ext cx="653376" cy="63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35B08570-D17C-82A9-759B-A4E53705A322}"/>
              </a:ext>
            </a:extLst>
          </p:cNvPr>
          <p:cNvSpPr txBox="1"/>
          <p:nvPr/>
        </p:nvSpPr>
        <p:spPr>
          <a:xfrm>
            <a:off x="8211180" y="6102057"/>
            <a:ext cx="146239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100" dirty="0">
                <a:latin typeface="Century Gothic" panose="020B0502020202020204" pitchFamily="34" charset="0"/>
              </a:rPr>
              <a:t>Diciembre,</a:t>
            </a:r>
            <a:r>
              <a:rPr lang="es-ES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 2023</a:t>
            </a:r>
            <a:endParaRPr lang="es-CO" sz="11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1B7EB4F-A0AA-12B7-E78A-1ACAAC8727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77571" y="2309365"/>
            <a:ext cx="5853568" cy="378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77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89BC2EDB-F3E7-45AF-BA26-22C0E925F6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4A777D8-13B7-471E-9042-361C5DDBC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6" y="241068"/>
            <a:ext cx="11646131" cy="636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301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3">
            <a:extLst>
              <a:ext uri="{FF2B5EF4-FFF2-40B4-BE49-F238E27FC236}">
                <a16:creationId xmlns:a16="http://schemas.microsoft.com/office/drawing/2014/main" id="{EF3E1DE1-C2C4-4BB8-8EC4-7D6ED92795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0" t="2749" r="10509" b="1185"/>
          <a:stretch/>
        </p:blipFill>
        <p:spPr>
          <a:xfrm>
            <a:off x="10958511" y="302008"/>
            <a:ext cx="908355" cy="1172963"/>
          </a:xfrm>
          <a:prstGeom prst="rect">
            <a:avLst/>
          </a:prstGeom>
        </p:spPr>
      </p:pic>
      <p:sp>
        <p:nvSpPr>
          <p:cNvPr id="19" name="Título 1"/>
          <p:cNvSpPr txBox="1">
            <a:spLocks/>
          </p:cNvSpPr>
          <p:nvPr/>
        </p:nvSpPr>
        <p:spPr>
          <a:xfrm>
            <a:off x="10085399" y="1817733"/>
            <a:ext cx="2654578" cy="135636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8800" b="1" dirty="0"/>
              <a:t>13</a:t>
            </a:r>
            <a:endParaRPr lang="es-ES" sz="6600" b="1" dirty="0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590251" y="1699718"/>
            <a:ext cx="3197621" cy="1906621"/>
          </a:xfrm>
          <a:prstGeom prst="rect">
            <a:avLst/>
          </a:prstGeom>
        </p:spPr>
      </p:pic>
      <p:sp>
        <p:nvSpPr>
          <p:cNvPr id="34" name="Título 1"/>
          <p:cNvSpPr txBox="1">
            <a:spLocks/>
          </p:cNvSpPr>
          <p:nvPr/>
        </p:nvSpPr>
        <p:spPr>
          <a:xfrm>
            <a:off x="7847789" y="2288536"/>
            <a:ext cx="3063933" cy="135636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800" b="1" dirty="0"/>
              <a:t>ACCIÓN POR </a:t>
            </a:r>
          </a:p>
          <a:p>
            <a:pPr algn="ctr"/>
            <a:r>
              <a:rPr lang="es-CO" sz="2800" b="1" dirty="0"/>
              <a:t>EL CLIMA</a:t>
            </a:r>
            <a:endParaRPr lang="es-ES" sz="2800" b="1" dirty="0"/>
          </a:p>
        </p:txBody>
      </p:sp>
      <p:pic>
        <p:nvPicPr>
          <p:cNvPr id="16" name="Imagen 51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7C4CDDFF-E622-4CC4-AF06-A24858E77E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18" t="17243" r="-437" b="5483"/>
          <a:stretch/>
        </p:blipFill>
        <p:spPr>
          <a:xfrm>
            <a:off x="4282939" y="466190"/>
            <a:ext cx="3466529" cy="1706327"/>
          </a:xfrm>
          <a:prstGeom prst="rect">
            <a:avLst/>
          </a:prstGeom>
        </p:spPr>
      </p:pic>
      <p:pic>
        <p:nvPicPr>
          <p:cNvPr id="17" name="Imagen 7">
            <a:extLst>
              <a:ext uri="{FF2B5EF4-FFF2-40B4-BE49-F238E27FC236}">
                <a16:creationId xmlns:a16="http://schemas.microsoft.com/office/drawing/2014/main" id="{BEB11446-D8EC-44BB-AA47-8B2DAF5A74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70" b="94624" l="9581" r="997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88" t="5063" r="4131" b="6329"/>
          <a:stretch/>
        </p:blipFill>
        <p:spPr>
          <a:xfrm>
            <a:off x="348202" y="372951"/>
            <a:ext cx="3018852" cy="3581689"/>
          </a:xfrm>
          <a:prstGeom prst="rect">
            <a:avLst/>
          </a:prstGeom>
          <a:effectLst>
            <a:outerShdw blurRad="330200" dist="50800" dir="5400000" algn="ctr" rotWithShape="0">
              <a:srgbClr val="000000">
                <a:alpha val="86000"/>
              </a:srgbClr>
            </a:outerShdw>
          </a:effectLst>
        </p:spPr>
      </p:pic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7"/>
          <a:srcRect l="16380" t="8603" r="14180" b="5325"/>
          <a:stretch/>
        </p:blipFill>
        <p:spPr>
          <a:xfrm>
            <a:off x="3443288" y="2454199"/>
            <a:ext cx="4034400" cy="1743050"/>
          </a:xfrm>
          <a:prstGeom prst="rect">
            <a:avLst/>
          </a:prstGeom>
        </p:spPr>
      </p:pic>
      <p:sp>
        <p:nvSpPr>
          <p:cNvPr id="20" name="Título 1"/>
          <p:cNvSpPr txBox="1">
            <a:spLocks/>
          </p:cNvSpPr>
          <p:nvPr/>
        </p:nvSpPr>
        <p:spPr>
          <a:xfrm>
            <a:off x="3436248" y="2540920"/>
            <a:ext cx="3993707" cy="12663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CO" sz="1800" b="1" dirty="0">
                <a:solidFill>
                  <a:schemeClr val="tx1"/>
                </a:solidFill>
              </a:rPr>
              <a:t>Se formuló el Plan Integral de Gestión del Cambio Climático Territorial del departamento de Córdoba, aprobado y adoptado por medio de Ordenanza No. 009 de 2022 por la Asamblea Departamental de Córdoba.</a:t>
            </a: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 rotWithShape="1">
          <a:blip r:embed="rId8"/>
          <a:srcRect l="3224" t="5482" r="3405" b="15922"/>
          <a:stretch/>
        </p:blipFill>
        <p:spPr>
          <a:xfrm rot="10800000" flipV="1">
            <a:off x="424437" y="4197249"/>
            <a:ext cx="7129368" cy="2303564"/>
          </a:xfrm>
          <a:prstGeom prst="rect">
            <a:avLst/>
          </a:prstGeom>
        </p:spPr>
      </p:pic>
      <p:sp>
        <p:nvSpPr>
          <p:cNvPr id="25" name="Título 1"/>
          <p:cNvSpPr txBox="1">
            <a:spLocks/>
          </p:cNvSpPr>
          <p:nvPr/>
        </p:nvSpPr>
        <p:spPr>
          <a:xfrm>
            <a:off x="592157" y="4293118"/>
            <a:ext cx="6793926" cy="126634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CO" sz="1800" b="1" dirty="0">
                <a:solidFill>
                  <a:schemeClr val="tx1"/>
                </a:solidFill>
              </a:rPr>
              <a:t>Se establecieron 23 medidas integrales incorporadas en diferentes líneas estratégicas de adaptación, mitigación y riesgo asociado al cambio:</a:t>
            </a:r>
          </a:p>
          <a:p>
            <a:pPr algn="just"/>
            <a:r>
              <a:rPr lang="es-CO" sz="1800" b="1" dirty="0">
                <a:solidFill>
                  <a:schemeClr val="tx1"/>
                </a:solidFill>
              </a:rPr>
              <a:t>* Conservación de la biodiversidad y ecosistemas frente al cambio climático.</a:t>
            </a:r>
          </a:p>
          <a:p>
            <a:pPr algn="just"/>
            <a:r>
              <a:rPr lang="es-CO" sz="1800" b="1" dirty="0">
                <a:solidFill>
                  <a:schemeClr val="tx1"/>
                </a:solidFill>
              </a:rPr>
              <a:t>*Gestión integral del recurso hídrico frente al cambio climático.</a:t>
            </a:r>
            <a:br>
              <a:rPr lang="es-CO" sz="1800" b="1" dirty="0">
                <a:solidFill>
                  <a:schemeClr val="tx1"/>
                </a:solidFill>
              </a:rPr>
            </a:br>
            <a:r>
              <a:rPr lang="es-CO" sz="1800" b="1" dirty="0">
                <a:solidFill>
                  <a:schemeClr val="tx1"/>
                </a:solidFill>
              </a:rPr>
              <a:t>*Seguridad alimentaria ante el cambio climático.</a:t>
            </a:r>
          </a:p>
          <a:p>
            <a:pPr algn="just"/>
            <a:r>
              <a:rPr lang="es-CO" sz="1800" b="1" dirty="0">
                <a:solidFill>
                  <a:schemeClr val="tx1"/>
                </a:solidFill>
              </a:rPr>
              <a:t>*Desarrollo económico bajo en carbono y resiliente al clima.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D79891B-1D2F-102C-8567-C25CB96848E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066" b="17752"/>
          <a:stretch/>
        </p:blipFill>
        <p:spPr>
          <a:xfrm>
            <a:off x="7590251" y="3826648"/>
            <a:ext cx="4128032" cy="2303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44252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8AFBD4B-6AE5-80C5-9C67-34BE56F89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7484676" y="3792894"/>
            <a:ext cx="2048131" cy="16655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7C2561E-8054-6776-8602-F61EECD02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73" y="407408"/>
            <a:ext cx="4142792" cy="60431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Marcador de contenido 3">
            <a:extLst>
              <a:ext uri="{FF2B5EF4-FFF2-40B4-BE49-F238E27FC236}">
                <a16:creationId xmlns:a16="http://schemas.microsoft.com/office/drawing/2014/main" id="{B2179334-60A9-C005-89D3-6CE1C4D09CC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0" t="2749" r="10509" b="1185"/>
          <a:stretch/>
        </p:blipFill>
        <p:spPr>
          <a:xfrm>
            <a:off x="10958511" y="302008"/>
            <a:ext cx="908355" cy="1172963"/>
          </a:xfrm>
          <a:prstGeom prst="rect">
            <a:avLst/>
          </a:prstGeom>
        </p:spPr>
      </p:pic>
      <p:pic>
        <p:nvPicPr>
          <p:cNvPr id="7" name="Imagen 6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7BCE437E-5EE0-873B-21B1-2AFBDB8DED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54" r="-751"/>
          <a:stretch/>
        </p:blipFill>
        <p:spPr>
          <a:xfrm>
            <a:off x="6509658" y="1186717"/>
            <a:ext cx="3726399" cy="2325675"/>
          </a:xfrm>
          <a:prstGeom prst="rect">
            <a:avLst/>
          </a:prstGeom>
        </p:spPr>
      </p:pic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BC7F0E7D-3C19-1C52-1886-2BD219D82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4188" y="3792894"/>
            <a:ext cx="4589109" cy="1665514"/>
          </a:xfrm>
        </p:spPr>
        <p:txBody>
          <a:bodyPr>
            <a:normAutofit lnSpcReduction="10000"/>
          </a:bodyPr>
          <a:lstStyle/>
          <a:p>
            <a:pPr marL="45721" indent="0" algn="ctr">
              <a:buNone/>
            </a:pPr>
            <a:r>
              <a:rPr lang="es-ES" sz="2400" dirty="0">
                <a:solidFill>
                  <a:schemeClr val="bg2">
                    <a:lumMod val="10000"/>
                  </a:schemeClr>
                </a:solidFill>
              </a:rPr>
              <a:t>El Plan Integral de Gestión del Cambio Climático Territorial del departamento de Córdoba se encuentra adoptado mediante Ordenanza 009 de 2022.</a:t>
            </a:r>
            <a:endParaRPr lang="es-CO" sz="24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03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3">
            <a:extLst>
              <a:ext uri="{FF2B5EF4-FFF2-40B4-BE49-F238E27FC236}">
                <a16:creationId xmlns:a16="http://schemas.microsoft.com/office/drawing/2014/main" id="{EF3E1DE1-C2C4-4BB8-8EC4-7D6ED92795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0" t="2749" r="10509" b="1185"/>
          <a:stretch/>
        </p:blipFill>
        <p:spPr>
          <a:xfrm>
            <a:off x="10958511" y="302008"/>
            <a:ext cx="908355" cy="117296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2341" y="315355"/>
            <a:ext cx="2910409" cy="1226671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592495" y="688308"/>
            <a:ext cx="2176223" cy="63072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b="1" dirty="0"/>
              <a:t>ACCIÓN POR EL CLIMA</a:t>
            </a:r>
            <a:endParaRPr lang="es-ES" sz="2400" b="1" dirty="0"/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105497" y="239546"/>
            <a:ext cx="1486998" cy="135636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7200" b="1" dirty="0"/>
              <a:t>13</a:t>
            </a:r>
            <a:endParaRPr lang="es-ES" sz="7200" b="1" dirty="0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4"/>
          <a:srcRect l="3224" t="5482" r="3405" b="3962"/>
          <a:stretch/>
        </p:blipFill>
        <p:spPr>
          <a:xfrm rot="10800000" flipV="1">
            <a:off x="708899" y="1753387"/>
            <a:ext cx="4435090" cy="1127471"/>
          </a:xfrm>
          <a:prstGeom prst="rect">
            <a:avLst/>
          </a:prstGeom>
        </p:spPr>
      </p:pic>
      <p:sp>
        <p:nvSpPr>
          <p:cNvPr id="26" name="Título 1"/>
          <p:cNvSpPr txBox="1">
            <a:spLocks/>
          </p:cNvSpPr>
          <p:nvPr/>
        </p:nvSpPr>
        <p:spPr>
          <a:xfrm>
            <a:off x="848995" y="1807369"/>
            <a:ext cx="4154897" cy="78839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000" b="1" dirty="0"/>
              <a:t>Sistemas de Alertas Tempranas Comunitarios Instalados por la CVS en el Departamento de Córdoba</a:t>
            </a:r>
          </a:p>
        </p:txBody>
      </p:sp>
      <p:pic>
        <p:nvPicPr>
          <p:cNvPr id="39" name="Imagen 38">
            <a:extLst>
              <a:ext uri="{FF2B5EF4-FFF2-40B4-BE49-F238E27FC236}">
                <a16:creationId xmlns:a16="http://schemas.microsoft.com/office/drawing/2014/main" id="{C530B0DA-9B2D-9B61-82FB-CCA655FE68E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138"/>
          <a:stretch/>
        </p:blipFill>
        <p:spPr>
          <a:xfrm>
            <a:off x="357444" y="3285678"/>
            <a:ext cx="2180483" cy="21074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" name="Picture 2" descr="WhatsApp Image 2022-09-23 at 1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" r="4650"/>
          <a:stretch/>
        </p:blipFill>
        <p:spPr bwMode="auto">
          <a:xfrm>
            <a:off x="2615681" y="3038339"/>
            <a:ext cx="3480319" cy="3243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241" y="5588070"/>
            <a:ext cx="840200" cy="799664"/>
          </a:xfrm>
          <a:prstGeom prst="rect">
            <a:avLst/>
          </a:prstGeom>
        </p:spPr>
      </p:pic>
      <p:pic>
        <p:nvPicPr>
          <p:cNvPr id="20" name="Imagen 19" descr="Personas en un parque&#10;&#10;Descripción generada automáticamente con confianza media">
            <a:extLst>
              <a:ext uri="{FF2B5EF4-FFF2-40B4-BE49-F238E27FC236}">
                <a16:creationId xmlns:a16="http://schemas.microsoft.com/office/drawing/2014/main" id="{192480F3-B598-628A-B66B-90A7F8F608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392" y="302008"/>
            <a:ext cx="3565506" cy="26741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Imagen 21" descr="Un dibujo de un parque&#10;&#10;Descripción generada automáticamente con confianza baja">
            <a:extLst>
              <a:ext uri="{FF2B5EF4-FFF2-40B4-BE49-F238E27FC236}">
                <a16:creationId xmlns:a16="http://schemas.microsoft.com/office/drawing/2014/main" id="{DF5900D1-528D-432D-17C5-51DCB92883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870" y="2201567"/>
            <a:ext cx="2843976" cy="37919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8" name="Imagen 27" descr="Hombre parado en un campo&#10;&#10;Descripción generada automáticamente con confianza media">
            <a:extLst>
              <a:ext uri="{FF2B5EF4-FFF2-40B4-BE49-F238E27FC236}">
                <a16:creationId xmlns:a16="http://schemas.microsoft.com/office/drawing/2014/main" id="{6A254C2F-D6FD-CD05-A9CE-76704225086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392" y="3656732"/>
            <a:ext cx="3565506" cy="2674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2565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3">
            <a:extLst>
              <a:ext uri="{FF2B5EF4-FFF2-40B4-BE49-F238E27FC236}">
                <a16:creationId xmlns:a16="http://schemas.microsoft.com/office/drawing/2014/main" id="{EF3E1DE1-C2C4-4BB8-8EC4-7D6ED92795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0" t="2749" r="10509" b="1185"/>
          <a:stretch/>
        </p:blipFill>
        <p:spPr>
          <a:xfrm>
            <a:off x="394817" y="5311426"/>
            <a:ext cx="908355" cy="117296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2341" y="315355"/>
            <a:ext cx="2910409" cy="1226671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592495" y="688308"/>
            <a:ext cx="2176223" cy="63072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b="1" dirty="0"/>
              <a:t>ACCIÓN POR EL CLIMA</a:t>
            </a:r>
            <a:endParaRPr lang="es-ES" sz="2400" b="1" dirty="0"/>
          </a:p>
        </p:txBody>
      </p:sp>
      <p:sp>
        <p:nvSpPr>
          <p:cNvPr id="19" name="Título 1"/>
          <p:cNvSpPr txBox="1">
            <a:spLocks/>
          </p:cNvSpPr>
          <p:nvPr/>
        </p:nvSpPr>
        <p:spPr>
          <a:xfrm>
            <a:off x="105497" y="239546"/>
            <a:ext cx="1486998" cy="135636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7200" b="1" dirty="0"/>
              <a:t>13</a:t>
            </a:r>
            <a:endParaRPr lang="es-ES" sz="7200" b="1" dirty="0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 rotWithShape="1">
          <a:blip r:embed="rId4"/>
          <a:srcRect l="3224" t="5482" r="3405" b="3962"/>
          <a:stretch/>
        </p:blipFill>
        <p:spPr>
          <a:xfrm rot="10800000" flipV="1">
            <a:off x="568311" y="1554514"/>
            <a:ext cx="5352955" cy="1360807"/>
          </a:xfrm>
          <a:prstGeom prst="rect">
            <a:avLst/>
          </a:prstGeom>
        </p:spPr>
      </p:pic>
      <p:sp>
        <p:nvSpPr>
          <p:cNvPr id="26" name="Título 1"/>
          <p:cNvSpPr txBox="1">
            <a:spLocks/>
          </p:cNvSpPr>
          <p:nvPr/>
        </p:nvSpPr>
        <p:spPr>
          <a:xfrm>
            <a:off x="802338" y="1702944"/>
            <a:ext cx="4861341" cy="78839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1800" b="1" dirty="0"/>
              <a:t>Cajas de Herramientas para la Adaptación al Cambio Climático en la Primera Infancia en el Departamento de Córdoba</a:t>
            </a:r>
            <a:endParaRPr lang="es-CO" sz="1800" b="1" dirty="0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A0533AA1-C83E-E2A2-F085-89BFBFF4E9E4}"/>
              </a:ext>
            </a:extLst>
          </p:cNvPr>
          <p:cNvSpPr/>
          <p:nvPr/>
        </p:nvSpPr>
        <p:spPr>
          <a:xfrm>
            <a:off x="5859151" y="2090616"/>
            <a:ext cx="3069771" cy="2944302"/>
          </a:xfrm>
          <a:prstGeom prst="ellipse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16DADEC-E1C8-B3C0-E2F3-BEC981FFF871}"/>
              </a:ext>
            </a:extLst>
          </p:cNvPr>
          <p:cNvSpPr/>
          <p:nvPr/>
        </p:nvSpPr>
        <p:spPr>
          <a:xfrm>
            <a:off x="2747864" y="3594619"/>
            <a:ext cx="3069771" cy="2944302"/>
          </a:xfrm>
          <a:prstGeom prst="ellipse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F49643BD-7A27-2455-06D5-0CA7A8B9E472}"/>
              </a:ext>
            </a:extLst>
          </p:cNvPr>
          <p:cNvSpPr/>
          <p:nvPr/>
        </p:nvSpPr>
        <p:spPr>
          <a:xfrm>
            <a:off x="9072764" y="3760238"/>
            <a:ext cx="2724420" cy="2613064"/>
          </a:xfrm>
          <a:prstGeom prst="ellipse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960C1C0-16C4-EF74-9B40-25342D7F8FEA}"/>
              </a:ext>
            </a:extLst>
          </p:cNvPr>
          <p:cNvSpPr/>
          <p:nvPr/>
        </p:nvSpPr>
        <p:spPr>
          <a:xfrm>
            <a:off x="8876138" y="373439"/>
            <a:ext cx="2772320" cy="2659010"/>
          </a:xfrm>
          <a:prstGeom prst="ellipse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9E808796-5E30-59CB-6A0D-884A1AD1366F}"/>
              </a:ext>
            </a:extLst>
          </p:cNvPr>
          <p:cNvSpPr/>
          <p:nvPr/>
        </p:nvSpPr>
        <p:spPr>
          <a:xfrm>
            <a:off x="568311" y="3022359"/>
            <a:ext cx="1950974" cy="1920848"/>
          </a:xfrm>
          <a:prstGeom prst="ellipse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Círculo: vacío 11">
            <a:extLst>
              <a:ext uri="{FF2B5EF4-FFF2-40B4-BE49-F238E27FC236}">
                <a16:creationId xmlns:a16="http://schemas.microsoft.com/office/drawing/2014/main" id="{A8E2EA62-1BD5-78DF-AD0D-FE264A1ED25A}"/>
              </a:ext>
            </a:extLst>
          </p:cNvPr>
          <p:cNvSpPr/>
          <p:nvPr/>
        </p:nvSpPr>
        <p:spPr>
          <a:xfrm>
            <a:off x="8631408" y="72054"/>
            <a:ext cx="3261779" cy="3261779"/>
          </a:xfrm>
          <a:prstGeom prst="donut">
            <a:avLst>
              <a:gd name="adj" fmla="val 462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3" name="Círculo: vacío 12">
            <a:extLst>
              <a:ext uri="{FF2B5EF4-FFF2-40B4-BE49-F238E27FC236}">
                <a16:creationId xmlns:a16="http://schemas.microsoft.com/office/drawing/2014/main" id="{5DDCEEAB-915C-7598-F98E-638D40BE4358}"/>
              </a:ext>
            </a:extLst>
          </p:cNvPr>
          <p:cNvSpPr/>
          <p:nvPr/>
        </p:nvSpPr>
        <p:spPr>
          <a:xfrm>
            <a:off x="8866807" y="3486844"/>
            <a:ext cx="3153651" cy="3128559"/>
          </a:xfrm>
          <a:prstGeom prst="donut">
            <a:avLst>
              <a:gd name="adj" fmla="val 462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4" name="Círculo: vacío 13">
            <a:extLst>
              <a:ext uri="{FF2B5EF4-FFF2-40B4-BE49-F238E27FC236}">
                <a16:creationId xmlns:a16="http://schemas.microsoft.com/office/drawing/2014/main" id="{B2C51971-E76E-9C95-4F5C-565C5594D39D}"/>
              </a:ext>
            </a:extLst>
          </p:cNvPr>
          <p:cNvSpPr/>
          <p:nvPr/>
        </p:nvSpPr>
        <p:spPr>
          <a:xfrm>
            <a:off x="5651414" y="1838129"/>
            <a:ext cx="3480070" cy="3445304"/>
          </a:xfrm>
          <a:prstGeom prst="donut">
            <a:avLst>
              <a:gd name="adj" fmla="val 462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5" name="Círculo: vacío 14">
            <a:extLst>
              <a:ext uri="{FF2B5EF4-FFF2-40B4-BE49-F238E27FC236}">
                <a16:creationId xmlns:a16="http://schemas.microsoft.com/office/drawing/2014/main" id="{3500109F-4BF3-58CD-5EB8-8B8F8A9C1CCD}"/>
              </a:ext>
            </a:extLst>
          </p:cNvPr>
          <p:cNvSpPr/>
          <p:nvPr/>
        </p:nvSpPr>
        <p:spPr>
          <a:xfrm>
            <a:off x="2537928" y="3343164"/>
            <a:ext cx="3481740" cy="3407926"/>
          </a:xfrm>
          <a:prstGeom prst="donut">
            <a:avLst>
              <a:gd name="adj" fmla="val 462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6" name="Círculo: vacío 15">
            <a:extLst>
              <a:ext uri="{FF2B5EF4-FFF2-40B4-BE49-F238E27FC236}">
                <a16:creationId xmlns:a16="http://schemas.microsoft.com/office/drawing/2014/main" id="{AAF64371-7AD9-F533-A663-4B24FA35D92B}"/>
              </a:ext>
            </a:extLst>
          </p:cNvPr>
          <p:cNvSpPr/>
          <p:nvPr/>
        </p:nvSpPr>
        <p:spPr>
          <a:xfrm>
            <a:off x="391692" y="2824773"/>
            <a:ext cx="2305091" cy="2283628"/>
          </a:xfrm>
          <a:prstGeom prst="donut">
            <a:avLst>
              <a:gd name="adj" fmla="val 4620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046689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ase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TM03457444[[fn=Base]]</Template>
  <TotalTime>3302</TotalTime>
  <Words>2140</Words>
  <Application>Microsoft Office PowerPoint</Application>
  <PresentationFormat>Panorámica</PresentationFormat>
  <Paragraphs>630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Avenir Next LT Pro</vt:lpstr>
      <vt:lpstr>Calibri</vt:lpstr>
      <vt:lpstr>Century Gothic</vt:lpstr>
      <vt:lpstr>Corbel</vt:lpstr>
      <vt:lpstr>Tahoma</vt:lpstr>
      <vt:lpstr>Wingdings</vt:lpstr>
      <vt:lpstr>Base</vt:lpstr>
      <vt:lpstr>FENÓMENO ENSO  EL NIÑO VARIABILIDAD CLIMÁTICA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Calderín</dc:creator>
  <cp:lastModifiedBy>Albeiro Arrieta Lopez</cp:lastModifiedBy>
  <cp:revision>281</cp:revision>
  <cp:lastPrinted>2022-11-02T16:17:24Z</cp:lastPrinted>
  <dcterms:created xsi:type="dcterms:W3CDTF">2020-11-10T00:16:25Z</dcterms:created>
  <dcterms:modified xsi:type="dcterms:W3CDTF">2024-01-30T01:30:25Z</dcterms:modified>
</cp:coreProperties>
</file>